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Lst>
  <p:notesMasterIdLst>
    <p:notesMasterId r:id="rId25"/>
  </p:notesMasterIdLst>
  <p:handoutMasterIdLst>
    <p:handoutMasterId r:id="rId26"/>
  </p:handoutMasterIdLst>
  <p:sldIdLst>
    <p:sldId id="256" r:id="rId6"/>
    <p:sldId id="299" r:id="rId7"/>
    <p:sldId id="257" r:id="rId8"/>
    <p:sldId id="2147308885" r:id="rId9"/>
    <p:sldId id="2147308886" r:id="rId10"/>
    <p:sldId id="261" r:id="rId11"/>
    <p:sldId id="2147308884" r:id="rId12"/>
    <p:sldId id="2147308887" r:id="rId13"/>
    <p:sldId id="2147308888" r:id="rId14"/>
    <p:sldId id="2147308889" r:id="rId15"/>
    <p:sldId id="2147308890" r:id="rId16"/>
    <p:sldId id="2147308891" r:id="rId17"/>
    <p:sldId id="2147308892" r:id="rId18"/>
    <p:sldId id="2147308893" r:id="rId19"/>
    <p:sldId id="2147308894" r:id="rId20"/>
    <p:sldId id="303" r:id="rId21"/>
    <p:sldId id="2147308895" r:id="rId22"/>
    <p:sldId id="2147308897" r:id="rId23"/>
    <p:sldId id="21473088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70407"/>
  </p:normalViewPr>
  <p:slideViewPr>
    <p:cSldViewPr snapToGrid="0">
      <p:cViewPr varScale="1">
        <p:scale>
          <a:sx n="157" d="100"/>
          <a:sy n="157" d="100"/>
        </p:scale>
        <p:origin x="3368"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9/9/24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Welcome everyone to today’s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We’ll be discussing the current state of transgender, gender-diverse, and non-binary rights globally and locally.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Our goal is to identify what we can do to foster inclusive environments and ensure we’re moving forward, not backward.</a:t>
            </a:r>
          </a:p>
          <a:p>
            <a:endParaRPr lang="en-AU" dirty="0"/>
          </a:p>
        </p:txBody>
      </p:sp>
      <p:sp>
        <p:nvSpPr>
          <p:cNvPr id="4" name="Slide Number Placeholder 3"/>
          <p:cNvSpPr>
            <a:spLocks noGrp="1"/>
          </p:cNvSpPr>
          <p:nvPr>
            <p:ph type="sldNum" sz="quarter" idx="5"/>
          </p:nvPr>
        </p:nvSpPr>
        <p:spPr/>
        <p:txBody>
          <a:bodyPr/>
          <a:lstStyle/>
          <a:p>
            <a:fld id="{8B3784F3-2271-4F8D-A0BC-8F40E6849FE5}" type="slidenum">
              <a:rPr lang="en-US" smtClean="0"/>
              <a:t>1</a:t>
            </a:fld>
            <a:endParaRPr lang="en-US" dirty="0"/>
          </a:p>
        </p:txBody>
      </p:sp>
    </p:spTree>
    <p:extLst>
      <p:ext uri="{BB962C8B-B14F-4D97-AF65-F5344CB8AC3E}">
        <p14:creationId xmlns:p14="http://schemas.microsoft.com/office/powerpoint/2010/main" val="204434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AU" b="1" dirty="0"/>
              <a:t>Key Points</a:t>
            </a:r>
            <a:r>
              <a:rPr lang="en-AU" dirty="0"/>
              <a:t>:</a:t>
            </a:r>
          </a:p>
          <a:p>
            <a:pPr>
              <a:buFont typeface="Arial" panose="020B0604020202020204" pitchFamily="34" charset="0"/>
              <a:buChar char="•"/>
            </a:pPr>
            <a:endParaRPr lang="en-AU" dirty="0"/>
          </a:p>
          <a:p>
            <a:pPr marL="742950" lvl="1" indent="-285750">
              <a:buFont typeface="Arial" panose="020B0604020202020204" pitchFamily="34" charset="0"/>
              <a:buChar char="•"/>
            </a:pPr>
            <a:r>
              <a:rPr lang="en-AU" b="1" dirty="0"/>
              <a:t>Increased Engagement and Lower Turnover</a:t>
            </a:r>
            <a:r>
              <a:rPr lang="en-AU" dirty="0"/>
              <a:t>:</a:t>
            </a:r>
          </a:p>
          <a:p>
            <a:pPr marL="1143000" lvl="2" indent="-228600">
              <a:buFont typeface="Arial" panose="020B0604020202020204" pitchFamily="34" charset="0"/>
              <a:buChar char="•"/>
            </a:pPr>
            <a:r>
              <a:rPr lang="en-AU" dirty="0"/>
              <a:t>When transgender and non-binary employees feel valued and included in the workplace, studies show higher engagement and lower turnover. </a:t>
            </a:r>
          </a:p>
          <a:p>
            <a:pPr marL="1143000" lvl="2" indent="-228600">
              <a:buFont typeface="Arial" panose="020B0604020202020204" pitchFamily="34" charset="0"/>
              <a:buChar char="•"/>
            </a:pPr>
            <a:r>
              <a:rPr lang="en-AU" dirty="0"/>
              <a:t>Engaged employees are more productive and innovative, which directly impacts a company’s bottom line.</a:t>
            </a:r>
          </a:p>
          <a:p>
            <a:pPr marL="1143000" lvl="2" indent="-228600">
              <a:buFont typeface="Arial" panose="020B0604020202020204" pitchFamily="34" charset="0"/>
              <a:buChar char="•"/>
            </a:pPr>
            <a:r>
              <a:rPr lang="en-AU" dirty="0"/>
              <a:t>Example: In McKinsey's 2020 'Diversity Wins' report” it was found that companies with strong DEIB initiatives experienced a 25% reduction in turnover rates and a 35% increase in employee engagement​.</a:t>
            </a:r>
          </a:p>
          <a:p>
            <a:pPr marL="1143000" lvl="2" indent="-228600">
              <a:buFont typeface="Arial" panose="020B0604020202020204" pitchFamily="34" charset="0"/>
              <a:buChar char="•"/>
            </a:pPr>
            <a:endParaRPr lang="en-AU" dirty="0"/>
          </a:p>
          <a:p>
            <a:pPr marL="742950" lvl="1" indent="-285750">
              <a:buFont typeface="Arial" panose="020B0604020202020204" pitchFamily="34" charset="0"/>
              <a:buChar char="•"/>
            </a:pPr>
            <a:r>
              <a:rPr lang="en-AU" b="1" dirty="0"/>
              <a:t>Fostering Innovation Through Diverse Perspectives</a:t>
            </a:r>
            <a:r>
              <a:rPr lang="en-AU" dirty="0"/>
              <a:t>:</a:t>
            </a:r>
          </a:p>
          <a:p>
            <a:pPr marL="1143000" lvl="2" indent="-228600">
              <a:buFont typeface="Arial" panose="020B0604020202020204" pitchFamily="34" charset="0"/>
              <a:buChar char="•"/>
            </a:pPr>
            <a:r>
              <a:rPr lang="en-AU" dirty="0"/>
              <a:t>Businesses that prioritize DEIB create an environment where diverse voices—including TGDNB employees—are heard. </a:t>
            </a:r>
          </a:p>
          <a:p>
            <a:pPr marL="1143000" lvl="2" indent="-228600">
              <a:buFont typeface="Arial" panose="020B0604020202020204" pitchFamily="34" charset="0"/>
              <a:buChar char="•"/>
            </a:pPr>
            <a:r>
              <a:rPr lang="en-AU" dirty="0"/>
              <a:t>This fosters innovation, as diverse perspectives drive more creative problem-solving and lead to more effective solutions.</a:t>
            </a:r>
          </a:p>
          <a:p>
            <a:pPr marL="1143000" lvl="2" indent="-228600">
              <a:buFont typeface="Arial" panose="020B0604020202020204" pitchFamily="34" charset="0"/>
              <a:buChar char="•"/>
            </a:pPr>
            <a:r>
              <a:rPr lang="en-AU" dirty="0"/>
              <a:t>Example: The same study found that companies with diverse teams were 36% more likely to outperform competitors, specifically attributing this success to the inclusion of underrepresented voices, including those of TGDNB individuals​</a:t>
            </a:r>
          </a:p>
          <a:p>
            <a:pPr marL="742950" lvl="1" indent="-285750">
              <a:buFont typeface="Arial" panose="020B0604020202020204" pitchFamily="34" charset="0"/>
              <a:buChar char="•"/>
            </a:pPr>
            <a:endParaRPr lang="en-AU" b="1" dirty="0"/>
          </a:p>
          <a:p>
            <a:pPr marL="742950" lvl="1" indent="-285750">
              <a:buFont typeface="Arial" panose="020B0604020202020204" pitchFamily="34" charset="0"/>
              <a:buChar char="•"/>
            </a:pPr>
            <a:r>
              <a:rPr lang="en-AU" b="1" dirty="0"/>
              <a:t>DEIB Enhances Meritocracy, Not Undermines It</a:t>
            </a:r>
            <a:r>
              <a:rPr lang="en-AU" dirty="0"/>
              <a:t>:</a:t>
            </a:r>
          </a:p>
          <a:p>
            <a:pPr marL="1143000" lvl="2" indent="-228600">
              <a:buFont typeface="Arial" panose="020B0604020202020204" pitchFamily="34" charset="0"/>
              <a:buChar char="•"/>
            </a:pPr>
            <a:r>
              <a:rPr lang="en-AU" dirty="0"/>
              <a:t>Contrary to common criticisms, DEIB efforts do not undermine meritocracy but instead ensure that marginalized groups, including transgender and non-binary employees, have equal access to opportunities. </a:t>
            </a:r>
          </a:p>
          <a:p>
            <a:pPr marL="1143000" lvl="2" indent="-228600">
              <a:buFont typeface="Arial" panose="020B0604020202020204" pitchFamily="34" charset="0"/>
              <a:buChar char="•"/>
            </a:pPr>
            <a:r>
              <a:rPr lang="en-AU" dirty="0"/>
              <a:t>By removing barriers, these initiatives allow businesses to widen their talent pool and foster true merit-based advancement.</a:t>
            </a:r>
          </a:p>
          <a:p>
            <a:pPr marL="1143000" lvl="2" indent="-228600">
              <a:buFont typeface="Arial" panose="020B0604020202020204" pitchFamily="34" charset="0"/>
              <a:buChar char="•"/>
            </a:pPr>
            <a:endParaRPr lang="en-AU" dirty="0"/>
          </a:p>
          <a:p>
            <a:pPr marL="1143000" lvl="2" indent="-228600">
              <a:buFont typeface="Arial" panose="020B0604020202020204" pitchFamily="34" charset="0"/>
              <a:buChar char="•"/>
            </a:pPr>
            <a:r>
              <a:rPr lang="en-AU" dirty="0"/>
              <a:t>Example: High-profile </a:t>
            </a:r>
            <a:r>
              <a:rPr lang="en-AU" dirty="0" err="1"/>
              <a:t>detransitioners</a:t>
            </a:r>
            <a:r>
              <a:rPr lang="en-AU" dirty="0"/>
              <a:t> like Chloe Cole, who are paid large sums to oppose trans care, are often held up as evidence against DEIB, despite the fact that detransition rates are less than 3% and studies consistently show the benefits of gender-affirming care for those who receive it​.</a:t>
            </a:r>
          </a:p>
          <a:p>
            <a:pPr marL="1143000" lvl="2" indent="-228600">
              <a:buFont typeface="Arial" panose="020B0604020202020204" pitchFamily="34" charset="0"/>
              <a:buChar char="•"/>
            </a:pPr>
            <a:endParaRPr lang="en-AU" dirty="0"/>
          </a:p>
          <a:p>
            <a:pPr marL="685800" lvl="1" indent="-228600">
              <a:buFont typeface="Arial" panose="020B0604020202020204" pitchFamily="34" charset="0"/>
              <a:buChar char="•"/>
            </a:pPr>
            <a:r>
              <a:rPr lang="en-AU" b="1" dirty="0"/>
              <a:t>Support Notes:</a:t>
            </a:r>
          </a:p>
          <a:p>
            <a:pPr marL="1143000" lvl="2" indent="-228600">
              <a:buFont typeface="Arial" panose="020B0604020202020204" pitchFamily="34" charset="0"/>
              <a:buChar char="•"/>
            </a:pPr>
            <a:r>
              <a:rPr lang="en-AU" dirty="0"/>
              <a:t>High-profile </a:t>
            </a:r>
            <a:r>
              <a:rPr lang="en-AU" dirty="0" err="1"/>
              <a:t>detransitioners</a:t>
            </a:r>
            <a:r>
              <a:rPr lang="en-AU" dirty="0"/>
              <a:t> like Chloe Cole are often problematic in the broader conversation about transgender healthcare and rights because their stories are used to falsely represent the transgender community as a whole.</a:t>
            </a:r>
          </a:p>
          <a:p>
            <a:pPr marL="1143000" lvl="2" indent="-228600">
              <a:buFont typeface="Arial" panose="020B0604020202020204" pitchFamily="34" charset="0"/>
              <a:buChar char="•"/>
            </a:pPr>
            <a:r>
              <a:rPr lang="en-AU" dirty="0"/>
              <a:t>The percentage of people who undergo detransition is very small, with most studies placing detransition rates between 1% and 3%. </a:t>
            </a:r>
          </a:p>
          <a:p>
            <a:pPr marL="1143000" lvl="2" indent="-228600">
              <a:buFont typeface="Arial" panose="020B0604020202020204" pitchFamily="34" charset="0"/>
              <a:buChar char="•"/>
            </a:pPr>
            <a:r>
              <a:rPr lang="en-AU" dirty="0"/>
              <a:t>This indicates that the overwhelming majority of transgender individuals who receive gender-affirming care do not regret their decision and continue to benefit from it​.</a:t>
            </a:r>
          </a:p>
          <a:p>
            <a:pPr marL="1143000" lvl="2" indent="-228600">
              <a:buFont typeface="Arial" panose="020B0604020202020204" pitchFamily="34" charset="0"/>
              <a:buChar char="•"/>
            </a:pPr>
            <a:r>
              <a:rPr lang="en-AU" dirty="0"/>
              <a:t>Media outlets and political figures often elevate the voices of </a:t>
            </a:r>
            <a:r>
              <a:rPr lang="en-AU" dirty="0" err="1"/>
              <a:t>detransitioners</a:t>
            </a:r>
            <a:r>
              <a:rPr lang="en-AU" dirty="0"/>
              <a:t> like Chloe Cole, using their stories as "evidence" that gender-affirming care is harmful. </a:t>
            </a:r>
          </a:p>
          <a:p>
            <a:pPr marL="1143000" lvl="2" indent="-228600">
              <a:buFont typeface="Arial" panose="020B0604020202020204" pitchFamily="34" charset="0"/>
              <a:buChar char="•"/>
            </a:pPr>
            <a:r>
              <a:rPr lang="en-AU" dirty="0"/>
              <a:t>This creates the false impression that </a:t>
            </a:r>
            <a:r>
              <a:rPr lang="en-AU" dirty="0" err="1"/>
              <a:t>detransitioning</a:t>
            </a:r>
            <a:r>
              <a:rPr lang="en-AU" dirty="0"/>
              <a:t> is a common outcome, thereby </a:t>
            </a:r>
            <a:r>
              <a:rPr lang="en-AU" dirty="0" err="1"/>
              <a:t>fueling</a:t>
            </a:r>
            <a:r>
              <a:rPr lang="en-AU" dirty="0"/>
              <a:t> misconceptions and fear around trans healthcare​.</a:t>
            </a:r>
          </a:p>
          <a:p>
            <a:pPr marL="1143000" lvl="2" indent="-228600">
              <a:buFont typeface="Arial" panose="020B0604020202020204" pitchFamily="34" charset="0"/>
              <a:buChar char="•"/>
            </a:pPr>
            <a:r>
              <a:rPr lang="en-AU" dirty="0"/>
              <a:t>Detransition can happen for a variety of reasons, not necessarily because of regret. </a:t>
            </a:r>
          </a:p>
          <a:p>
            <a:pPr marL="1143000" lvl="2" indent="-228600">
              <a:buFont typeface="Arial" panose="020B0604020202020204" pitchFamily="34" charset="0"/>
              <a:buChar char="•"/>
            </a:pPr>
            <a:r>
              <a:rPr lang="en-AU" dirty="0"/>
              <a:t>Many </a:t>
            </a:r>
            <a:r>
              <a:rPr lang="en-AU" dirty="0" err="1"/>
              <a:t>detransitioners</a:t>
            </a:r>
            <a:r>
              <a:rPr lang="en-AU" dirty="0"/>
              <a:t> cite social pressures, discrimination, or lack of family support as reasons for stopping or reversing their transition.</a:t>
            </a:r>
          </a:p>
          <a:p>
            <a:pPr marL="1143000" lvl="2" indent="-228600">
              <a:buFont typeface="Arial" panose="020B0604020202020204" pitchFamily="34" charset="0"/>
              <a:buChar char="•"/>
            </a:pPr>
            <a:endParaRPr lang="en-AU" dirty="0"/>
          </a:p>
          <a:p>
            <a:endParaRPr lang="en-AU" b="1"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8B3784F3-2271-4F8D-A0BC-8F40E6849FE5}" type="slidenum">
              <a:rPr lang="en-US" smtClean="0"/>
              <a:t>10</a:t>
            </a:fld>
            <a:endParaRPr lang="en-US" dirty="0"/>
          </a:p>
        </p:txBody>
      </p:sp>
    </p:spTree>
    <p:extLst>
      <p:ext uri="{BB962C8B-B14F-4D97-AF65-F5344CB8AC3E}">
        <p14:creationId xmlns:p14="http://schemas.microsoft.com/office/powerpoint/2010/main" val="48816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p>
          <a:p>
            <a:endParaRPr lang="en-AU" b="1" dirty="0"/>
          </a:p>
          <a:p>
            <a:pPr>
              <a:buFont typeface="+mj-lt"/>
              <a:buAutoNum type="arabicPeriod"/>
            </a:pPr>
            <a:r>
              <a:rPr lang="en-AU" b="1" dirty="0"/>
              <a:t>DEIB Provides Psychological Safety and Fosters Collaboration</a:t>
            </a:r>
            <a:r>
              <a:rPr lang="en-AU" dirty="0"/>
              <a:t>:</a:t>
            </a:r>
          </a:p>
          <a:p>
            <a:pPr>
              <a:buFont typeface="+mj-lt"/>
              <a:buAutoNum type="arabicPeriod"/>
            </a:pPr>
            <a:endParaRPr lang="en-AU" dirty="0"/>
          </a:p>
          <a:p>
            <a:pPr marL="742950" lvl="1" indent="-285750">
              <a:buFont typeface="+mj-lt"/>
              <a:buAutoNum type="arabicPeriod"/>
            </a:pPr>
            <a:r>
              <a:rPr lang="en-AU" dirty="0"/>
              <a:t>DEIB efforts go beyond mere symbolic gestures—they provide the foundation for creating workplaces where transgender and non-binary (TGDNB) employees feel safe, respected, and valued. Without psychological safety, employees cannot thrive, innovate, or collaborate effectively.</a:t>
            </a:r>
          </a:p>
          <a:p>
            <a:pPr marL="742950" lvl="1" indent="-285750">
              <a:buFont typeface="+mj-lt"/>
              <a:buAutoNum type="arabicPeriod"/>
            </a:pPr>
            <a:endParaRPr lang="en-AU" dirty="0"/>
          </a:p>
          <a:p>
            <a:pPr marL="742950" lvl="1" indent="-285750">
              <a:buFont typeface="+mj-lt"/>
              <a:buAutoNum type="arabicPeriod"/>
            </a:pPr>
            <a:r>
              <a:rPr lang="en-AU" dirty="0"/>
              <a:t>Studies show that when TGDNB individuals feel secure in their workplace, engagement and productivity rise significantly​.</a:t>
            </a:r>
          </a:p>
          <a:p>
            <a:pPr marL="742950" lvl="1" indent="-285750">
              <a:buFont typeface="+mj-lt"/>
              <a:buAutoNum type="arabicPeriod"/>
            </a:pPr>
            <a:endParaRPr lang="en-AU" dirty="0"/>
          </a:p>
          <a:p>
            <a:pPr marL="742950" lvl="1" indent="-285750">
              <a:buFont typeface="+mj-lt"/>
              <a:buAutoNum type="arabicPeriod"/>
            </a:pPr>
            <a:r>
              <a:rPr lang="en-AU" b="1" dirty="0"/>
              <a:t>Notes</a:t>
            </a:r>
            <a:r>
              <a:rPr lang="en-AU" dirty="0"/>
              <a:t>: As we move into 2024, it is crucial that companies prioritize DEIB frameworks to support the psychological safety of TGDNB employees, allowing them to fully contribute to and collaborate in their work environments. This includes not just training but creating robust support systems such as mental health resources and mentorship programs​.</a:t>
            </a:r>
          </a:p>
          <a:p>
            <a:pPr marL="742950" lvl="1" indent="-285750">
              <a:buFont typeface="+mj-lt"/>
              <a:buAutoNum type="arabicPeriod"/>
            </a:pPr>
            <a:endParaRPr lang="en-AU" dirty="0"/>
          </a:p>
          <a:p>
            <a:pPr marL="285750" lvl="0" indent="-285750">
              <a:buFont typeface="+mj-lt"/>
              <a:buAutoNum type="arabicPeriod"/>
            </a:pPr>
            <a:r>
              <a:rPr lang="en-AU" b="1" dirty="0"/>
              <a:t>Unique Barriers to Professional Advancement and Leadership for TGDNB Employees</a:t>
            </a:r>
            <a:r>
              <a:rPr lang="en-AU" dirty="0"/>
              <a:t>:</a:t>
            </a:r>
          </a:p>
          <a:p>
            <a:pPr marL="285750" lvl="0" indent="-285750">
              <a:buFont typeface="+mj-lt"/>
              <a:buAutoNum type="arabicPeriod"/>
            </a:pPr>
            <a:endParaRPr lang="en-AU" dirty="0"/>
          </a:p>
          <a:p>
            <a:pPr marL="742950" lvl="1" indent="-285750">
              <a:buFont typeface="+mj-lt"/>
              <a:buAutoNum type="arabicPeriod"/>
            </a:pPr>
            <a:r>
              <a:rPr lang="en-AU" dirty="0"/>
              <a:t>Transgender and non-binary individuals continue to face substantial barriers to professional advancement, including pay inequity, lack of leadership opportunities, and discrimination in hiring and promotions. DEIB initiatives are essential for breaking these barriers and ensuring fair opportunities for all employees.</a:t>
            </a:r>
          </a:p>
          <a:p>
            <a:pPr marL="742950" lvl="1" indent="-285750">
              <a:buFont typeface="+mj-lt"/>
              <a:buAutoNum type="arabicPeriod"/>
            </a:pPr>
            <a:endParaRPr lang="en-AU" dirty="0"/>
          </a:p>
          <a:p>
            <a:pPr marL="742950" lvl="1" indent="-285750">
              <a:buFont typeface="+mj-lt"/>
              <a:buAutoNum type="arabicPeriod"/>
            </a:pPr>
            <a:r>
              <a:rPr lang="en-AU" dirty="0"/>
              <a:t>Research highlights the significant pay gaps and lower rates of promotion for TGDNB individuals compared to their cisgender counterparts​.</a:t>
            </a:r>
          </a:p>
          <a:p>
            <a:pPr marL="742950" lvl="1" indent="-285750">
              <a:buFont typeface="+mj-lt"/>
              <a:buAutoNum type="arabicPeriod"/>
            </a:pPr>
            <a:endParaRPr lang="en-AU" dirty="0"/>
          </a:p>
          <a:p>
            <a:pPr marL="742950" lvl="1" indent="-285750">
              <a:buFont typeface="+mj-lt"/>
              <a:buAutoNum type="arabicPeriod"/>
            </a:pPr>
            <a:r>
              <a:rPr lang="en-AU" b="1" dirty="0"/>
              <a:t>Notes</a:t>
            </a:r>
            <a:r>
              <a:rPr lang="en-AU" dirty="0"/>
              <a:t>: Without DEIB initiatives specifically focused on TGDNB employees, these inequities will persist. 2024 must be a year when workplaces not only commit to inclusivity on paper but actively implement recruitment pathways and leadership development programs that support gender diversity​.</a:t>
            </a:r>
          </a:p>
          <a:p>
            <a:pPr marL="742950" lvl="1" indent="-285750">
              <a:buFont typeface="+mj-lt"/>
              <a:buAutoNum type="arabicPeriod"/>
            </a:pPr>
            <a:endParaRPr lang="en-AU" dirty="0"/>
          </a:p>
          <a:p>
            <a:pPr marL="285750" lvl="0" indent="-285750">
              <a:buFont typeface="+mj-lt"/>
              <a:buAutoNum type="arabicPeriod"/>
            </a:pPr>
            <a:r>
              <a:rPr lang="en-AU" b="1" dirty="0"/>
              <a:t>Expanding Legal Frameworks in Healthcare and Workplaces</a:t>
            </a:r>
            <a:r>
              <a:rPr lang="en-AU" dirty="0"/>
              <a:t>:</a:t>
            </a:r>
          </a:p>
          <a:p>
            <a:pPr marL="285750" lvl="0" indent="-285750">
              <a:buFont typeface="+mj-lt"/>
              <a:buAutoNum type="arabicPeriod"/>
            </a:pPr>
            <a:endParaRPr lang="en-AU" dirty="0"/>
          </a:p>
          <a:p>
            <a:pPr marL="742950" lvl="1" indent="-285750">
              <a:buFont typeface="+mj-lt"/>
              <a:buAutoNum type="arabicPeriod"/>
            </a:pPr>
            <a:r>
              <a:rPr lang="en-AU" dirty="0"/>
              <a:t>2024 is a pivotal year for expanding transgender rights, particularly in areas such as healthcare access. In addition to legal changes, workplaces must foster inclusivity through policies that encourage diverse hiring practices, supportive training, and protection for TGDNB employees.</a:t>
            </a:r>
          </a:p>
          <a:p>
            <a:pPr marL="742950" lvl="1" indent="-285750">
              <a:buFont typeface="+mj-lt"/>
              <a:buAutoNum type="arabicPeriod"/>
            </a:pPr>
            <a:endParaRPr lang="en-AU" dirty="0"/>
          </a:p>
          <a:p>
            <a:pPr marL="742950" lvl="1" indent="-285750">
              <a:buFont typeface="+mj-lt"/>
              <a:buAutoNum type="arabicPeriod"/>
            </a:pPr>
            <a:r>
              <a:rPr lang="en-AU" b="1" dirty="0"/>
              <a:t>Notes</a:t>
            </a:r>
            <a:r>
              <a:rPr lang="en-AU" dirty="0"/>
              <a:t>: While legislative protections are crucial, corporate policies play an equally important role in fostering workplace inclusivity. In 2024, companies must be proactive in addressing these gaps by creating recruitment pathways, supporting gender diversity, and providing comprehensive training​.</a:t>
            </a:r>
          </a:p>
          <a:p>
            <a:pPr marL="742950" lvl="1" indent="-285750">
              <a:buFont typeface="+mj-lt"/>
              <a:buAutoNum type="arabicPeriod"/>
            </a:pPr>
            <a:endParaRPr lang="en-AU" dirty="0"/>
          </a:p>
          <a:p>
            <a:pPr>
              <a:buFont typeface="+mj-lt"/>
              <a:buAutoNum type="arabicPeriod"/>
            </a:pPr>
            <a:r>
              <a:rPr lang="en-AU" b="1" dirty="0"/>
              <a:t>Addressing Media Bias and Its Impact on TGDNB Representation</a:t>
            </a:r>
            <a:r>
              <a:rPr lang="en-AU" dirty="0"/>
              <a:t>:</a:t>
            </a:r>
          </a:p>
          <a:p>
            <a:pPr>
              <a:buFont typeface="+mj-lt"/>
              <a:buAutoNum type="arabicPeriod"/>
            </a:pPr>
            <a:endParaRPr lang="en-AU" dirty="0"/>
          </a:p>
          <a:p>
            <a:pPr marL="742950" lvl="1" indent="-285750">
              <a:buFont typeface="+mj-lt"/>
              <a:buAutoNum type="arabicPeriod"/>
            </a:pPr>
            <a:r>
              <a:rPr lang="en-AU" dirty="0"/>
              <a:t>Media bias plays a significant role in shaping public perception of transgender and non-binary people, which translates into discrimination in the workplace. A multi-faceted approach is needed to address media bias:</a:t>
            </a:r>
          </a:p>
          <a:p>
            <a:pPr marL="742950" lvl="1" indent="-285750">
              <a:buFont typeface="+mj-lt"/>
              <a:buAutoNum type="arabicPeriod"/>
            </a:pPr>
            <a:endParaRPr lang="en-AU" dirty="0"/>
          </a:p>
          <a:p>
            <a:pPr marL="1200150" lvl="2" indent="-285750">
              <a:buFont typeface="Arial" panose="020B0604020202020204" pitchFamily="34" charset="0"/>
              <a:buChar char="•"/>
            </a:pPr>
            <a:r>
              <a:rPr lang="en-AU" b="1" dirty="0"/>
              <a:t>Promote Fact-Based Reporting</a:t>
            </a:r>
            <a:r>
              <a:rPr lang="en-AU" dirty="0"/>
              <a:t>: Encourage media outlets to focus on factual, balanced reporting instead of sensationalizing TGDNB issues. For example, when covering transgender athletes like Lia Thomas, the media should present objective facts rather than inflaming controversy​.</a:t>
            </a:r>
          </a:p>
          <a:p>
            <a:pPr marL="1200150" lvl="2" indent="-285750">
              <a:buFont typeface="Arial" panose="020B0604020202020204" pitchFamily="34" charset="0"/>
              <a:buChar char="•"/>
            </a:pPr>
            <a:endParaRPr lang="en-AU" dirty="0"/>
          </a:p>
          <a:p>
            <a:pPr marL="1143000" lvl="2" indent="-228600">
              <a:buFont typeface="Arial" panose="020B0604020202020204" pitchFamily="34" charset="0"/>
              <a:buChar char="•"/>
            </a:pPr>
            <a:r>
              <a:rPr lang="en-AU" b="1" dirty="0"/>
              <a:t>Encourage Balanced Coverage</a:t>
            </a:r>
            <a:r>
              <a:rPr lang="en-AU" dirty="0"/>
              <a:t>: Ensure transgender voices are amplified in media coverage to provide a more accurate and inclusive narrative​.</a:t>
            </a:r>
          </a:p>
          <a:p>
            <a:pPr marL="1143000" lvl="2" indent="-228600">
              <a:buFont typeface="Arial" panose="020B0604020202020204" pitchFamily="34" charset="0"/>
              <a:buChar char="•"/>
            </a:pPr>
            <a:endParaRPr lang="en-AU" dirty="0"/>
          </a:p>
          <a:p>
            <a:pPr marL="1143000" lvl="2" indent="-228600">
              <a:buFont typeface="Arial" panose="020B0604020202020204" pitchFamily="34" charset="0"/>
              <a:buChar char="•"/>
            </a:pPr>
            <a:r>
              <a:rPr lang="en-AU" b="1" dirty="0"/>
              <a:t>Avoid Sensationalist Language and Imagery</a:t>
            </a:r>
            <a:r>
              <a:rPr lang="en-AU" dirty="0"/>
              <a:t>: Reduce the use of charged or inflammatory language that provokes negative reactions toward transgender individuals​.</a:t>
            </a:r>
          </a:p>
          <a:p>
            <a:pPr marL="1143000" lvl="2" indent="-228600">
              <a:buFont typeface="Arial" panose="020B0604020202020204" pitchFamily="34" charset="0"/>
              <a:buChar char="•"/>
            </a:pPr>
            <a:endParaRPr lang="en-AU" dirty="0"/>
          </a:p>
          <a:p>
            <a:pPr marL="1143000" lvl="2" indent="-228600">
              <a:buFont typeface="Arial" panose="020B0604020202020204" pitchFamily="34" charset="0"/>
              <a:buChar char="•"/>
            </a:pPr>
            <a:r>
              <a:rPr lang="en-AU" b="1" dirty="0"/>
              <a:t>Training for Journalists</a:t>
            </a:r>
            <a:r>
              <a:rPr lang="en-AU" dirty="0"/>
              <a:t>: Media organizations should train journalists on how to report on TGDNB topics with accuracy and respect​.</a:t>
            </a:r>
          </a:p>
          <a:p>
            <a:pPr marL="1143000" lvl="2" indent="-228600">
              <a:buFont typeface="Arial" panose="020B0604020202020204" pitchFamily="34" charset="0"/>
              <a:buChar char="•"/>
            </a:pPr>
            <a:endParaRPr lang="en-AU" dirty="0"/>
          </a:p>
          <a:p>
            <a:pPr marL="1143000" lvl="2" indent="-228600">
              <a:buFont typeface="Arial" panose="020B0604020202020204" pitchFamily="34" charset="0"/>
              <a:buChar char="•"/>
            </a:pPr>
            <a:r>
              <a:rPr lang="en-AU" b="1" dirty="0"/>
              <a:t>Hold Media Accountable</a:t>
            </a:r>
            <a:r>
              <a:rPr lang="en-AU" dirty="0"/>
              <a:t>: Advocacy groups can call out biased reporting and push for balanced, ethical coverage​.</a:t>
            </a:r>
          </a:p>
          <a:p>
            <a:endParaRPr lang="en-AU" dirty="0"/>
          </a:p>
        </p:txBody>
      </p:sp>
      <p:sp>
        <p:nvSpPr>
          <p:cNvPr id="4" name="Slide Number Placeholder 3"/>
          <p:cNvSpPr>
            <a:spLocks noGrp="1"/>
          </p:cNvSpPr>
          <p:nvPr>
            <p:ph type="sldNum" sz="quarter" idx="5"/>
          </p:nvPr>
        </p:nvSpPr>
        <p:spPr/>
        <p:txBody>
          <a:bodyPr/>
          <a:lstStyle/>
          <a:p>
            <a:fld id="{8B3784F3-2271-4F8D-A0BC-8F40E6849FE5}" type="slidenum">
              <a:rPr lang="en-US" smtClean="0"/>
              <a:t>11</a:t>
            </a:fld>
            <a:endParaRPr lang="en-US" dirty="0"/>
          </a:p>
        </p:txBody>
      </p:sp>
    </p:spTree>
    <p:extLst>
      <p:ext uri="{BB962C8B-B14F-4D97-AF65-F5344CB8AC3E}">
        <p14:creationId xmlns:p14="http://schemas.microsoft.com/office/powerpoint/2010/main" val="350451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primary challenges include overcoming the political resistance that seeks to reverse TGDNB rights and addressing disparities in healthcare, particularly for rural communities. Education and advocacy are key in breaking down these barriers​</a:t>
            </a:r>
            <a:endParaRPr lang="en-AU" b="1" dirty="0"/>
          </a:p>
        </p:txBody>
      </p:sp>
      <p:sp>
        <p:nvSpPr>
          <p:cNvPr id="4" name="Slide Number Placeholder 3"/>
          <p:cNvSpPr>
            <a:spLocks noGrp="1"/>
          </p:cNvSpPr>
          <p:nvPr>
            <p:ph type="sldNum" sz="quarter" idx="5"/>
          </p:nvPr>
        </p:nvSpPr>
        <p:spPr/>
        <p:txBody>
          <a:bodyPr/>
          <a:lstStyle/>
          <a:p>
            <a:fld id="{8B3784F3-2271-4F8D-A0BC-8F40E6849FE5}" type="slidenum">
              <a:rPr lang="en-US" smtClean="0"/>
              <a:t>12</a:t>
            </a:fld>
            <a:endParaRPr lang="en-US" dirty="0"/>
          </a:p>
        </p:txBody>
      </p:sp>
    </p:spTree>
    <p:extLst>
      <p:ext uri="{BB962C8B-B14F-4D97-AF65-F5344CB8AC3E}">
        <p14:creationId xmlns:p14="http://schemas.microsoft.com/office/powerpoint/2010/main" val="61625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key reasons for this pressure:</a:t>
            </a:r>
          </a:p>
          <a:p>
            <a:endParaRPr lang="en-AU" dirty="0"/>
          </a:p>
          <a:p>
            <a:r>
              <a:rPr lang="en-AU" b="1" dirty="0"/>
              <a:t>1. Backlash Against Transgender Visibility and Rights</a:t>
            </a:r>
          </a:p>
          <a:p>
            <a:pPr>
              <a:buFont typeface="Arial" panose="020B0604020202020204" pitchFamily="34" charset="0"/>
              <a:buChar char="•"/>
            </a:pPr>
            <a:r>
              <a:rPr lang="en-AU" dirty="0"/>
              <a:t>The increased visibility of transgender individuals and their rights in media and corporate spaces has triggered a conservative backlash. High-profile cases, such as Dylan Mulvaney's partnership with Bud Light, have led to boycotts and public outcry, causing companies to reconsider their support for DEI initiatives involving the LGBTIQA+ community​(The Dylan Mulvaney and …).</a:t>
            </a:r>
          </a:p>
          <a:p>
            <a:pPr>
              <a:buFont typeface="Arial" panose="020B0604020202020204" pitchFamily="34" charset="0"/>
              <a:buChar char="•"/>
            </a:pPr>
            <a:r>
              <a:rPr lang="en-AU" dirty="0"/>
              <a:t>This backlash often focuses on transgender issues, such as bathroom access, participation in sports, and gender-affirming care. Media and political figures use these topics to galvanize opposition against DEI efforts, </a:t>
            </a:r>
            <a:r>
              <a:rPr lang="en-AU" dirty="0" err="1"/>
              <a:t>labeling</a:t>
            </a:r>
            <a:r>
              <a:rPr lang="en-AU" dirty="0"/>
              <a:t> them as "woke" or unnecessary​.</a:t>
            </a:r>
          </a:p>
          <a:p>
            <a:pPr>
              <a:buFont typeface="Arial" panose="020B0604020202020204" pitchFamily="34" charset="0"/>
              <a:buChar char="•"/>
            </a:pPr>
            <a:endParaRPr lang="en-AU" dirty="0"/>
          </a:p>
          <a:p>
            <a:r>
              <a:rPr lang="en-AU" b="1" dirty="0"/>
              <a:t>2. Misrepresentation and Fearmongering in the Media</a:t>
            </a:r>
          </a:p>
          <a:p>
            <a:pPr>
              <a:buFont typeface="Arial" panose="020B0604020202020204" pitchFamily="34" charset="0"/>
              <a:buChar char="•"/>
            </a:pPr>
            <a:r>
              <a:rPr lang="en-AU" dirty="0"/>
              <a:t>Certain media outlets and political figures have used fearmongering and misinformation to stir up opposition to DEI initiatives. Stories are often sensationalized to suggest that supporting LGBTIQA+ rights, particularly transgender rights, undermines traditional values or harms other groups. This has contributed to a broader backlash against companies that promote inclusion​.</a:t>
            </a:r>
          </a:p>
          <a:p>
            <a:pPr>
              <a:buFont typeface="Arial" panose="020B0604020202020204" pitchFamily="34" charset="0"/>
              <a:buChar char="•"/>
            </a:pPr>
            <a:r>
              <a:rPr lang="en-AU" dirty="0"/>
              <a:t>For example, the false framing of transgender athletes or the weaponization of </a:t>
            </a:r>
            <a:r>
              <a:rPr lang="en-AU" dirty="0" err="1"/>
              <a:t>detransitioners</a:t>
            </a:r>
            <a:r>
              <a:rPr lang="en-AU" dirty="0"/>
              <a:t>’ stories have </a:t>
            </a:r>
            <a:r>
              <a:rPr lang="en-AU" dirty="0" err="1"/>
              <a:t>fueled</a:t>
            </a:r>
            <a:r>
              <a:rPr lang="en-AU" dirty="0"/>
              <a:t> public resistance to DEI policies​. </a:t>
            </a:r>
          </a:p>
          <a:p>
            <a:pPr>
              <a:buFont typeface="Arial" panose="020B0604020202020204" pitchFamily="34" charset="0"/>
              <a:buChar char="•"/>
            </a:pPr>
            <a:endParaRPr lang="en-AU" dirty="0"/>
          </a:p>
          <a:p>
            <a:r>
              <a:rPr lang="en-AU" b="1" dirty="0"/>
              <a:t>3. Political and Legislative Pressures</a:t>
            </a:r>
          </a:p>
          <a:p>
            <a:pPr>
              <a:buFont typeface="Arial" panose="020B0604020202020204" pitchFamily="34" charset="0"/>
              <a:buChar char="•"/>
            </a:pPr>
            <a:r>
              <a:rPr lang="en-AU" dirty="0"/>
              <a:t>In some countries, particularly the U.S., there have been legislative efforts aimed at limiting transgender rights, such as restrictions on gender-affirming care and the banning of DEI training in state-funded institutions. </a:t>
            </a:r>
          </a:p>
          <a:p>
            <a:pPr>
              <a:buFont typeface="Arial" panose="020B0604020202020204" pitchFamily="34" charset="0"/>
              <a:buChar char="•"/>
            </a:pPr>
            <a:r>
              <a:rPr lang="en-AU" dirty="0"/>
              <a:t>These political movements exert pressure on companies, particularly those with public contracts or conservative consumer bases, to scale back their DEI efforts​.</a:t>
            </a:r>
          </a:p>
          <a:p>
            <a:pPr>
              <a:buFont typeface="Arial" panose="020B0604020202020204" pitchFamily="34" charset="0"/>
              <a:buChar char="•"/>
            </a:pPr>
            <a:endParaRPr lang="en-AU" dirty="0"/>
          </a:p>
          <a:p>
            <a:r>
              <a:rPr lang="en-AU" b="1" dirty="0"/>
              <a:t>4. Business Decisions Based on Consumer Backlash</a:t>
            </a:r>
          </a:p>
          <a:p>
            <a:pPr>
              <a:buFont typeface="Arial" panose="020B0604020202020204" pitchFamily="34" charset="0"/>
              <a:buChar char="•"/>
            </a:pPr>
            <a:r>
              <a:rPr lang="en-AU" dirty="0"/>
              <a:t>Companies like Bud Light, Ford, and John Deere faced boycotts or public backlash after aligning with LGBTIQA+ causes, particularly those involving transgender people. As a result, some businesses scaled back their DEI efforts or distanced themselves from such causes to avoid financial losses​.</a:t>
            </a:r>
          </a:p>
          <a:p>
            <a:pPr>
              <a:buFont typeface="Arial" panose="020B0604020202020204" pitchFamily="34" charset="0"/>
              <a:buChar char="•"/>
            </a:pPr>
            <a:r>
              <a:rPr lang="en-AU" dirty="0"/>
              <a:t>This reaction from companies highlights how the pressure to abandon DEI is often directly related to LGBTIQA+ inclusivity, as the fear of losing conservative customers or investors takes precedence over the commitment to diversity and equity.</a:t>
            </a:r>
          </a:p>
          <a:p>
            <a:pPr>
              <a:buFont typeface="Arial" panose="020B0604020202020204" pitchFamily="34" charset="0"/>
              <a:buChar char="•"/>
            </a:pPr>
            <a:endParaRPr lang="en-AU" dirty="0"/>
          </a:p>
          <a:p>
            <a:r>
              <a:rPr lang="en-AU" b="1" dirty="0"/>
              <a:t>5. Broader “Anti-Woke” Sentiment</a:t>
            </a:r>
          </a:p>
          <a:p>
            <a:pPr>
              <a:buFont typeface="Arial" panose="020B0604020202020204" pitchFamily="34" charset="0"/>
              <a:buChar char="•"/>
            </a:pPr>
            <a:r>
              <a:rPr lang="en-AU" dirty="0"/>
              <a:t>The term "woke" has been politicized to criticize efforts aimed at inclusion, diversity, and equity, with LGBTIQA+ issues often at the </a:t>
            </a:r>
            <a:r>
              <a:rPr lang="en-AU" dirty="0" err="1"/>
              <a:t>center</a:t>
            </a:r>
            <a:r>
              <a:rPr lang="en-AU" dirty="0"/>
              <a:t> of these critiques. Many detractors argue that DEI initiatives overreach or create divisions, framing them as unnecessary or harmful. </a:t>
            </a:r>
          </a:p>
          <a:p>
            <a:pPr>
              <a:buFont typeface="Arial" panose="020B0604020202020204" pitchFamily="34" charset="0"/>
              <a:buChar char="•"/>
            </a:pPr>
            <a:r>
              <a:rPr lang="en-AU" dirty="0"/>
              <a:t>This sentiment is often fuelled by misinformation regarding LGBTIQA+ people and the false notion that DEI programs lead to reverse discrimination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05371-3B8F-4A73-A2DC-325BBD7F0D8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2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We must act. I encourage all of you to advocate for inclusive legislation, create supportive spaces in your workplaces, and challenge the harmful narratives. </a:t>
            </a:r>
          </a:p>
          <a:p>
            <a:endParaRPr lang="en-AU" sz="1200" b="0" dirty="0"/>
          </a:p>
          <a:p>
            <a:r>
              <a:rPr lang="en-AU" sz="1200" b="0" dirty="0"/>
              <a:t>The power lies in our collective effort to foster environments where TGDNB individuals are celebrated and protected​.</a:t>
            </a:r>
          </a:p>
          <a:p>
            <a:endParaRPr lang="en-AU" sz="1200" b="0" dirty="0"/>
          </a:p>
          <a:p>
            <a:pPr>
              <a:buFont typeface="Arial" panose="020B0604020202020204" pitchFamily="34" charset="0"/>
              <a:buChar char="•"/>
            </a:pPr>
            <a:r>
              <a:rPr lang="en-AU" sz="1200" dirty="0"/>
              <a:t>We cannot afford to move backward. DEIB is critical for fostering a future where transgender, gender-diverse, and non-binary individuals can thrive.</a:t>
            </a:r>
          </a:p>
          <a:p>
            <a:pPr>
              <a:buFont typeface="Arial" panose="020B0604020202020204" pitchFamily="34" charset="0"/>
              <a:buChar char="•"/>
            </a:pPr>
            <a:endParaRPr lang="en-AU" sz="1200" dirty="0"/>
          </a:p>
          <a:p>
            <a:pPr>
              <a:buFont typeface="Arial" panose="020B0604020202020204" pitchFamily="34" charset="0"/>
              <a:buChar char="•"/>
            </a:pPr>
            <a:r>
              <a:rPr lang="en-AU" sz="1200" dirty="0"/>
              <a:t>This is a collective effort, requiring action not just from organizations but from every one of us to create lasting change​s</a:t>
            </a:r>
            <a:endParaRPr lang="en-AU" dirty="0"/>
          </a:p>
        </p:txBody>
      </p:sp>
      <p:sp>
        <p:nvSpPr>
          <p:cNvPr id="4" name="Slide Number Placeholder 3"/>
          <p:cNvSpPr>
            <a:spLocks noGrp="1"/>
          </p:cNvSpPr>
          <p:nvPr>
            <p:ph type="sldNum" sz="quarter" idx="5"/>
          </p:nvPr>
        </p:nvSpPr>
        <p:spPr/>
        <p:txBody>
          <a:bodyPr/>
          <a:lstStyle/>
          <a:p>
            <a:fld id="{8B3784F3-2271-4F8D-A0BC-8F40E6849FE5}" type="slidenum">
              <a:rPr lang="en-US" smtClean="0"/>
              <a:t>14</a:t>
            </a:fld>
            <a:endParaRPr lang="en-US" dirty="0"/>
          </a:p>
        </p:txBody>
      </p:sp>
    </p:spTree>
    <p:extLst>
      <p:ext uri="{BB962C8B-B14F-4D97-AF65-F5344CB8AC3E}">
        <p14:creationId xmlns:p14="http://schemas.microsoft.com/office/powerpoint/2010/main" val="2953826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Implement Inclusive Policies and Practices</a:t>
            </a:r>
            <a:r>
              <a:rPr lang="en-AU" dirty="0"/>
              <a:t>:</a:t>
            </a:r>
          </a:p>
          <a:p>
            <a:endParaRPr lang="en-AU" dirty="0"/>
          </a:p>
          <a:p>
            <a:pPr>
              <a:buFont typeface="Arial" panose="020B0604020202020204" pitchFamily="34" charset="0"/>
              <a:buChar char="•"/>
            </a:pPr>
            <a:r>
              <a:rPr lang="en-AU" b="1" dirty="0"/>
              <a:t>Ensure comprehensive anti-discrimination policies</a:t>
            </a:r>
            <a:r>
              <a:rPr lang="en-AU" dirty="0"/>
              <a:t> that explicitly protect TGDNB employees. Policies should include protections against discrimination based on gender identity and expression, and should cover areas like hiring, promotions, and workplace harassment.</a:t>
            </a:r>
          </a:p>
          <a:p>
            <a:pPr>
              <a:buFont typeface="Arial" panose="020B0604020202020204" pitchFamily="34" charset="0"/>
              <a:buChar char="•"/>
            </a:pPr>
            <a:endParaRPr lang="en-AU" dirty="0"/>
          </a:p>
          <a:p>
            <a:pPr>
              <a:buFont typeface="Arial" panose="020B0604020202020204" pitchFamily="34" charset="0"/>
              <a:buChar char="•"/>
            </a:pPr>
            <a:r>
              <a:rPr lang="en-AU" b="1" dirty="0"/>
              <a:t>Introduce gender-neutral facilities</a:t>
            </a:r>
            <a:r>
              <a:rPr lang="en-AU" dirty="0"/>
              <a:t> such as bathrooms and changing rooms, and ensure these spaces are easily accessible to all employees​</a:t>
            </a:r>
          </a:p>
          <a:p>
            <a:endParaRPr lang="en-AU" dirty="0"/>
          </a:p>
          <a:p>
            <a:r>
              <a:rPr lang="en-AU" b="1" dirty="0"/>
              <a:t>Create Pathways for TGDNB Recruitment and Leadership Development</a:t>
            </a:r>
            <a:r>
              <a:rPr lang="en-AU" dirty="0"/>
              <a:t>:</a:t>
            </a:r>
          </a:p>
          <a:p>
            <a:endParaRPr lang="en-AU" dirty="0"/>
          </a:p>
          <a:p>
            <a:pPr>
              <a:buFont typeface="Arial" panose="020B0604020202020204" pitchFamily="34" charset="0"/>
              <a:buChar char="•"/>
            </a:pPr>
            <a:r>
              <a:rPr lang="en-AU" dirty="0"/>
              <a:t>Develop recruitment programs specifically aimed at increasing representation of TGDNB individuals within the workforce. Focus on providing access to leadership development programs, mentorship, and sponsorship for transgender and non-binary employees to help them advance professionally.</a:t>
            </a:r>
          </a:p>
          <a:p>
            <a:pPr>
              <a:buFont typeface="Arial" panose="020B0604020202020204" pitchFamily="34" charset="0"/>
              <a:buChar char="•"/>
            </a:pPr>
            <a:endParaRPr lang="en-AU" dirty="0"/>
          </a:p>
          <a:p>
            <a:pPr>
              <a:buFont typeface="Arial" panose="020B0604020202020204" pitchFamily="34" charset="0"/>
              <a:buChar char="•"/>
            </a:pPr>
            <a:r>
              <a:rPr lang="en-AU" b="1" dirty="0"/>
              <a:t>Remove biases from hiring processes</a:t>
            </a:r>
            <a:r>
              <a:rPr lang="en-AU" dirty="0"/>
              <a:t> by using blind recruitment methods and training hiring managers to recognize and challenge their unconscious biases​.</a:t>
            </a:r>
          </a:p>
          <a:p>
            <a:pPr>
              <a:buFont typeface="Arial" panose="020B0604020202020204" pitchFamily="34" charset="0"/>
              <a:buChar char="•"/>
            </a:pPr>
            <a:endParaRPr lang="en-AU" dirty="0"/>
          </a:p>
          <a:p>
            <a:r>
              <a:rPr lang="en-AU" b="1" dirty="0"/>
              <a:t>Foster a Culture of Inclusion through Training</a:t>
            </a:r>
            <a:r>
              <a:rPr lang="en-AU" dirty="0"/>
              <a:t>:</a:t>
            </a:r>
          </a:p>
          <a:p>
            <a:endParaRPr lang="en-AU" dirty="0"/>
          </a:p>
          <a:p>
            <a:pPr>
              <a:buFont typeface="Arial" panose="020B0604020202020204" pitchFamily="34" charset="0"/>
              <a:buChar char="•"/>
            </a:pPr>
            <a:r>
              <a:rPr lang="en-AU" b="1" dirty="0"/>
              <a:t>Mandatory DEIB training for all employees</a:t>
            </a:r>
            <a:r>
              <a:rPr lang="en-AU" dirty="0"/>
              <a:t>: Regular, comprehensive DEIB training should focus on educating employees about gender diversity, inclusive language, and the unique challenges faced by TGDNB individuals. Training should also cover how to be an active ally in the workplace</a:t>
            </a:r>
          </a:p>
          <a:p>
            <a:pPr>
              <a:buFont typeface="Arial" panose="020B0604020202020204" pitchFamily="34" charset="0"/>
              <a:buChar char="•"/>
            </a:pPr>
            <a:endParaRPr lang="en-AU" dirty="0"/>
          </a:p>
          <a:p>
            <a:pPr>
              <a:buFont typeface="Arial" panose="020B0604020202020204" pitchFamily="34" charset="0"/>
              <a:buChar char="•"/>
            </a:pPr>
            <a:r>
              <a:rPr lang="en-AU" b="1" dirty="0"/>
              <a:t>Manager training</a:t>
            </a:r>
            <a:r>
              <a:rPr lang="en-AU" dirty="0"/>
              <a:t>: Equip managers with the tools to support TGDNB employees, including how to address microaggressions, ensure team inclusion, and provide mental health support</a:t>
            </a:r>
          </a:p>
          <a:p>
            <a:pPr>
              <a:buFont typeface="Arial" panose="020B0604020202020204" pitchFamily="34" charset="0"/>
              <a:buChar char="•"/>
            </a:pPr>
            <a:endParaRPr lang="en-AU" dirty="0"/>
          </a:p>
          <a:p>
            <a:r>
              <a:rPr lang="en-AU" b="1" dirty="0"/>
              <a:t>Amplify TGDNB Voices in the Workplace</a:t>
            </a:r>
            <a:r>
              <a:rPr lang="en-AU" dirty="0"/>
              <a:t>:</a:t>
            </a:r>
          </a:p>
          <a:p>
            <a:endParaRPr lang="en-AU" dirty="0"/>
          </a:p>
          <a:p>
            <a:pPr>
              <a:buFont typeface="Arial" panose="020B0604020202020204" pitchFamily="34" charset="0"/>
              <a:buChar char="•"/>
            </a:pPr>
            <a:r>
              <a:rPr lang="en-AU" dirty="0"/>
              <a:t>Encourage the creation and active support of </a:t>
            </a:r>
            <a:r>
              <a:rPr lang="en-AU" b="1" dirty="0"/>
              <a:t>TGDNB employee resource groups (ERGs)</a:t>
            </a:r>
            <a:r>
              <a:rPr lang="en-AU" dirty="0"/>
              <a:t>. These groups offer a safe space for transgender, gender-diverse, and non-binary employees to share experiences, raise concerns, and contribute to DEIB strategies.</a:t>
            </a:r>
          </a:p>
          <a:p>
            <a:pPr>
              <a:buFont typeface="Arial" panose="020B0604020202020204" pitchFamily="34" charset="0"/>
              <a:buChar char="•"/>
            </a:pPr>
            <a:endParaRPr lang="en-AU" dirty="0"/>
          </a:p>
          <a:p>
            <a:pPr>
              <a:buFont typeface="Arial" panose="020B0604020202020204" pitchFamily="34" charset="0"/>
              <a:buChar char="•"/>
            </a:pPr>
            <a:r>
              <a:rPr lang="en-AU" dirty="0"/>
              <a:t>Ensure that TGDNB employees are included in decision-making processes that affect workplace culture and DEIB policies.</a:t>
            </a:r>
          </a:p>
          <a:p>
            <a:pPr>
              <a:buFont typeface="Arial" panose="020B0604020202020204" pitchFamily="34" charset="0"/>
              <a:buChar char="•"/>
            </a:pPr>
            <a:endParaRPr lang="en-AU" dirty="0"/>
          </a:p>
          <a:p>
            <a:r>
              <a:rPr lang="en-AU" b="1" dirty="0"/>
              <a:t>Combat Media Bias and Misinformation</a:t>
            </a:r>
            <a:r>
              <a:rPr lang="en-AU" dirty="0"/>
              <a:t>:</a:t>
            </a:r>
          </a:p>
          <a:p>
            <a:endParaRPr lang="en-AU" dirty="0"/>
          </a:p>
          <a:p>
            <a:pPr>
              <a:buFont typeface="Arial" panose="020B0604020202020204" pitchFamily="34" charset="0"/>
              <a:buChar char="•"/>
            </a:pPr>
            <a:r>
              <a:rPr lang="en-AU" dirty="0"/>
              <a:t>Partner with media outlets and advocacy groups to promote </a:t>
            </a:r>
            <a:r>
              <a:rPr lang="en-AU" b="1" dirty="0"/>
              <a:t>fact-based, balanced reporting</a:t>
            </a:r>
            <a:r>
              <a:rPr lang="en-AU" dirty="0"/>
              <a:t> on transgender and non-binary issues. Companies can help shape public opinion by supporting accurate and respectful representation of TGDNB individuals, both internally and in their external communications​</a:t>
            </a:r>
          </a:p>
          <a:p>
            <a:pPr>
              <a:buFont typeface="Arial" panose="020B0604020202020204" pitchFamily="34" charset="0"/>
              <a:buChar char="•"/>
            </a:pPr>
            <a:endParaRPr lang="en-AU" dirty="0"/>
          </a:p>
          <a:p>
            <a:pPr>
              <a:buFont typeface="Arial" panose="020B0604020202020204" pitchFamily="34" charset="0"/>
              <a:buChar char="•"/>
            </a:pPr>
            <a:r>
              <a:rPr lang="en-AU" dirty="0"/>
              <a:t>Use </a:t>
            </a:r>
            <a:r>
              <a:rPr lang="en-AU" b="1" dirty="0"/>
              <a:t>internal communications</a:t>
            </a:r>
            <a:r>
              <a:rPr lang="en-AU" dirty="0"/>
              <a:t> to share stories of TGDNB employees’ contributions, successes, and lived experiences, helping to normalize and celebrate gender diversity within the company.</a:t>
            </a:r>
          </a:p>
          <a:p>
            <a:pPr>
              <a:buFont typeface="Arial" panose="020B0604020202020204" pitchFamily="34" charset="0"/>
              <a:buChar char="•"/>
            </a:pPr>
            <a:endParaRPr lang="en-AU" dirty="0"/>
          </a:p>
          <a:p>
            <a:r>
              <a:rPr lang="en-AU" b="1" dirty="0"/>
              <a:t>Hold Leadership Accountable</a:t>
            </a:r>
            <a:r>
              <a:rPr lang="en-AU" dirty="0"/>
              <a:t>:</a:t>
            </a:r>
          </a:p>
          <a:p>
            <a:endParaRPr lang="en-AU" dirty="0"/>
          </a:p>
          <a:p>
            <a:pPr>
              <a:buFont typeface="Arial" panose="020B0604020202020204" pitchFamily="34" charset="0"/>
              <a:buChar char="•"/>
            </a:pPr>
            <a:r>
              <a:rPr lang="en-AU" dirty="0"/>
              <a:t>Ensure senior leadership is accountable for the company’s DEIB progress by setting measurable goals for TGDNB inclusion. Regularly assess and report on the company’s DEIB performance, including the hiring, retention, and promotion rates of TGDNB employees​</a:t>
            </a:r>
          </a:p>
          <a:p>
            <a:pPr>
              <a:buFont typeface="Arial" panose="020B0604020202020204" pitchFamily="34" charset="0"/>
              <a:buChar char="•"/>
            </a:pPr>
            <a:endParaRPr lang="en-AU" dirty="0"/>
          </a:p>
          <a:p>
            <a:pPr>
              <a:buFont typeface="Arial" panose="020B0604020202020204" pitchFamily="34" charset="0"/>
              <a:buChar char="•"/>
            </a:pPr>
            <a:endParaRPr lang="en-AU" dirty="0"/>
          </a:p>
          <a:p>
            <a:pPr>
              <a:buFont typeface="Arial" panose="020B0604020202020204" pitchFamily="34" charset="0"/>
              <a:buChar char="•"/>
            </a:pPr>
            <a:endParaRPr lang="en-AU" dirty="0"/>
          </a:p>
          <a:p>
            <a:pPr>
              <a:buFont typeface="Arial" panose="020B0604020202020204" pitchFamily="34" charset="0"/>
              <a:buChar char="•"/>
            </a:pPr>
            <a:endParaRPr lang="en-AU" dirty="0"/>
          </a:p>
          <a:p>
            <a:pPr>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05371-3B8F-4A73-A2DC-325BBD7F0D8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42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Summary</a:t>
            </a:r>
            <a:r>
              <a:rPr lang="en-AU" dirty="0"/>
              <a:t>: We must act collectively to foster a future where TGDNB individuals can thrive. DEIB is not a “nice-to-have” but a critical component of creating a fair and inclusive workplace. </a:t>
            </a:r>
          </a:p>
          <a:p>
            <a:endParaRPr lang="en-AU" dirty="0"/>
          </a:p>
          <a:p>
            <a:r>
              <a:rPr lang="en-AU" dirty="0"/>
              <a:t>Together, we can challenge harmful narratives, implement inclusive policies, and celebrate the contributions of transgender, gender-diverse, and non-binary people in the workplace.</a:t>
            </a:r>
          </a:p>
        </p:txBody>
      </p:sp>
      <p:sp>
        <p:nvSpPr>
          <p:cNvPr id="4" name="Slide Number Placeholder 3"/>
          <p:cNvSpPr>
            <a:spLocks noGrp="1"/>
          </p:cNvSpPr>
          <p:nvPr>
            <p:ph type="sldNum" sz="quarter" idx="5"/>
          </p:nvPr>
        </p:nvSpPr>
        <p:spPr/>
        <p:txBody>
          <a:bodyPr/>
          <a:lstStyle/>
          <a:p>
            <a:fld id="{8B3784F3-2271-4F8D-A0BC-8F40E6849FE5}" type="slidenum">
              <a:rPr lang="en-US" smtClean="0"/>
              <a:t>16</a:t>
            </a:fld>
            <a:endParaRPr lang="en-US" dirty="0"/>
          </a:p>
        </p:txBody>
      </p:sp>
    </p:spTree>
    <p:extLst>
      <p:ext uri="{BB962C8B-B14F-4D97-AF65-F5344CB8AC3E}">
        <p14:creationId xmlns:p14="http://schemas.microsoft.com/office/powerpoint/2010/main" val="122052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t>We’ve seen progress in TGDNB rights, but recently, there’s been a pushback, especially in countries like the U.S. and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t>This global rollback of rights is troubling, as it negatively impacts advocacy efforts worldwide.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2000" b="1" dirty="0"/>
              <a:t>Our goal today is to reflect on how we can protect and advance rights, both globally and in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t>A significant portion of the pressure on companies to abandon Diversity, Equity, and Inclusion (DEI) initiatives stems from the backlash against LGBTIQA+ people, particularly transgender and non-binary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3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t>While pressure to abandon DEI initiatives comes from various sources, LGBTIQA+ individuals—especially transgender and non-binary people—are frequently the focal point of these attacks. This has led companies to scale back or abandon DEI efforts, particularly in regions or markets where conservative backlash is strongest.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3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3200" dirty="0"/>
              <a:t>However, abandoning these initiatives can undermine the progress made toward creating more inclusive and equitable work environments, particularly for marginalised communities.</a:t>
            </a:r>
            <a:endParaRPr lang="en-AU"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000" b="1" dirty="0"/>
          </a:p>
        </p:txBody>
      </p:sp>
      <p:sp>
        <p:nvSpPr>
          <p:cNvPr id="4" name="Slide Number Placeholder 3"/>
          <p:cNvSpPr>
            <a:spLocks noGrp="1"/>
          </p:cNvSpPr>
          <p:nvPr>
            <p:ph type="sldNum" sz="quarter" idx="5"/>
          </p:nvPr>
        </p:nvSpPr>
        <p:spPr/>
        <p:txBody>
          <a:bodyPr/>
          <a:lstStyle/>
          <a:p>
            <a:fld id="{8B3784F3-2271-4F8D-A0BC-8F40E6849FE5}" type="slidenum">
              <a:rPr lang="en-US" smtClean="0"/>
              <a:t>2</a:t>
            </a:fld>
            <a:endParaRPr lang="en-US" dirty="0"/>
          </a:p>
        </p:txBody>
      </p:sp>
    </p:spTree>
    <p:extLst>
      <p:ext uri="{BB962C8B-B14F-4D97-AF65-F5344CB8AC3E}">
        <p14:creationId xmlns:p14="http://schemas.microsoft.com/office/powerpoint/2010/main" val="212060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Globally, countries are experiencing varying levels of protection and aggression towards TGDNB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In the U.S., legislative actions such as bathroom bills and bans on gender-affirming care for minors are regressive.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These political climates shape public attitudes toward TGDNB people​(2024 Summit - EEON).</a:t>
            </a:r>
          </a:p>
          <a:p>
            <a:endParaRPr lang="en-AU" dirty="0"/>
          </a:p>
        </p:txBody>
      </p:sp>
      <p:sp>
        <p:nvSpPr>
          <p:cNvPr id="4" name="Slide Number Placeholder 3"/>
          <p:cNvSpPr>
            <a:spLocks noGrp="1"/>
          </p:cNvSpPr>
          <p:nvPr>
            <p:ph type="sldNum" sz="quarter" idx="5"/>
          </p:nvPr>
        </p:nvSpPr>
        <p:spPr/>
        <p:txBody>
          <a:bodyPr/>
          <a:lstStyle/>
          <a:p>
            <a:fld id="{8B3784F3-2271-4F8D-A0BC-8F40E6849FE5}" type="slidenum">
              <a:rPr lang="en-US" smtClean="0"/>
              <a:t>3</a:t>
            </a:fld>
            <a:endParaRPr lang="en-US" dirty="0"/>
          </a:p>
        </p:txBody>
      </p:sp>
    </p:spTree>
    <p:extLst>
      <p:ext uri="{BB962C8B-B14F-4D97-AF65-F5344CB8AC3E}">
        <p14:creationId xmlns:p14="http://schemas.microsoft.com/office/powerpoint/2010/main" val="380492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r>
              <a:rPr lang="en-AU" dirty="0"/>
              <a:t>:</a:t>
            </a:r>
          </a:p>
          <a:p>
            <a:endParaRPr lang="en-AU" dirty="0"/>
          </a:p>
          <a:p>
            <a:pPr>
              <a:buFont typeface="Arial" panose="020B0604020202020204" pitchFamily="34" charset="0"/>
              <a:buChar char="•"/>
            </a:pPr>
            <a:r>
              <a:rPr lang="en-AU" dirty="0"/>
              <a:t>In states like Florida, new laws that ban gender-affirming care for both youth and adults have led to disruptions in care and forced some individuals to leave the state for medical treatment. This has had severe impacts on the mental and physical health of transgender individuals​.</a:t>
            </a:r>
          </a:p>
          <a:p>
            <a:pPr>
              <a:buFont typeface="Arial" panose="020B0604020202020204" pitchFamily="34" charset="0"/>
              <a:buChar char="•"/>
            </a:pPr>
            <a:endParaRPr lang="en-AU" dirty="0"/>
          </a:p>
          <a:p>
            <a:pPr>
              <a:buFont typeface="Arial" panose="020B0604020202020204" pitchFamily="34" charset="0"/>
              <a:buChar char="•"/>
            </a:pPr>
            <a:r>
              <a:rPr lang="en-AU" dirty="0"/>
              <a:t>Despite political efforts to restrict TGDNB rights, public backlash has shown that many voters are rejecting these divisive tactics. For example, anti-trans candidates in Florida backed by DeSantis faced significant losses in school board elections.</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05371-3B8F-4A73-A2DC-325BBD7F0D8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90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Talking Points</a:t>
            </a:r>
            <a:r>
              <a:rPr lang="en-AU" dirty="0"/>
              <a:t>:</a:t>
            </a:r>
          </a:p>
          <a:p>
            <a:endParaRPr lang="en-AU" dirty="0"/>
          </a:p>
          <a:p>
            <a:pPr>
              <a:buFont typeface="Arial" panose="020B0604020202020204" pitchFamily="34" charset="0"/>
              <a:buChar char="•"/>
            </a:pPr>
            <a:r>
              <a:rPr lang="en-AU" dirty="0"/>
              <a:t>Misinformation, such as Trump’s false claims about gender surgeries in schools, fosters a hostile environment for TGDNB people and exacerbates discrimination in healthcare and the workplace. These narratives are weaponized in political campaigns and legislative debates​.</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05371-3B8F-4A73-A2DC-325BBD7F0D8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83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Points:</a:t>
            </a:r>
          </a:p>
          <a:p>
            <a:pPr>
              <a:buFont typeface="+mj-lt"/>
              <a:buAutoNum type="arabicPeriod"/>
            </a:pPr>
            <a:r>
              <a:rPr lang="en-AU" b="1" dirty="0"/>
              <a:t>International Influence on Australian Discourse</a:t>
            </a:r>
            <a:r>
              <a:rPr lang="en-AU" dirty="0"/>
              <a:t>:</a:t>
            </a:r>
          </a:p>
          <a:p>
            <a:pPr marL="742950" lvl="1" indent="-285750">
              <a:buFont typeface="+mj-lt"/>
              <a:buAutoNum type="arabicPeriod"/>
            </a:pPr>
            <a:r>
              <a:rPr lang="en-AU" dirty="0"/>
              <a:t>Global anti-trans campaigns, particularly from the U.S. and U.K., have influenced Australian media and political narratives, leading to local resistance against gender-affirming care​</a:t>
            </a:r>
          </a:p>
          <a:p>
            <a:pPr>
              <a:buFont typeface="+mj-lt"/>
              <a:buAutoNum type="arabicPeriod"/>
            </a:pPr>
            <a:r>
              <a:rPr lang="en-AU" b="1" dirty="0"/>
              <a:t>Healthcare Access Threats</a:t>
            </a:r>
            <a:r>
              <a:rPr lang="en-AU" dirty="0"/>
              <a:t>:</a:t>
            </a:r>
          </a:p>
          <a:p>
            <a:pPr marL="742950" lvl="1" indent="-285750">
              <a:buFont typeface="+mj-lt"/>
              <a:buAutoNum type="arabicPeriod"/>
            </a:pPr>
            <a:r>
              <a:rPr lang="en-AU" dirty="0"/>
              <a:t>In Australia, misinformation about gender-affirming care, amplified by global rhetoric, has contributed to challenges in healthcare access for transgender individuals. There have been calls for stricter regulations on trans healthcare, echoing international trends​.</a:t>
            </a:r>
          </a:p>
          <a:p>
            <a:pPr>
              <a:buFont typeface="+mj-lt"/>
              <a:buAutoNum type="arabicPeriod"/>
            </a:pPr>
            <a:r>
              <a:rPr lang="en-AU" b="1" dirty="0"/>
              <a:t>Backlash in Sports and Media</a:t>
            </a:r>
            <a:r>
              <a:rPr lang="en-AU" dirty="0"/>
              <a:t>:</a:t>
            </a:r>
          </a:p>
          <a:p>
            <a:pPr marL="742950" lvl="1" indent="-285750">
              <a:buFont typeface="+mj-lt"/>
              <a:buAutoNum type="arabicPeriod"/>
            </a:pPr>
            <a:r>
              <a:rPr lang="en-AU" dirty="0"/>
              <a:t>Australian sports and media have mirrored global debates, with controversies over transgender athletes intensifying, especially in elite sports. These discussions create challenges for inclusive policies​.</a:t>
            </a:r>
          </a:p>
          <a:p>
            <a:pPr>
              <a:buFont typeface="+mj-lt"/>
              <a:buAutoNum type="arabicPeriod"/>
            </a:pPr>
            <a:r>
              <a:rPr lang="en-AU" b="1" dirty="0"/>
              <a:t>Legislative Reforms and Advocacy</a:t>
            </a:r>
            <a:r>
              <a:rPr lang="en-AU" dirty="0"/>
              <a:t>:</a:t>
            </a:r>
          </a:p>
          <a:p>
            <a:pPr marL="742950" lvl="1" indent="-285750">
              <a:buFont typeface="+mj-lt"/>
              <a:buAutoNum type="arabicPeriod"/>
            </a:pPr>
            <a:r>
              <a:rPr lang="en-AU" dirty="0"/>
              <a:t>Despite global pressures, Australia continues to progress with reforms like the proposed changes in Western Australia, allowing gender recognition without surgery, reflecting local advocacy's strength​.</a:t>
            </a:r>
          </a:p>
        </p:txBody>
      </p:sp>
      <p:sp>
        <p:nvSpPr>
          <p:cNvPr id="4" name="Slide Number Placeholder 3"/>
          <p:cNvSpPr>
            <a:spLocks noGrp="1"/>
          </p:cNvSpPr>
          <p:nvPr>
            <p:ph type="sldNum" sz="quarter" idx="5"/>
          </p:nvPr>
        </p:nvSpPr>
        <p:spPr/>
        <p:txBody>
          <a:bodyPr/>
          <a:lstStyle/>
          <a:p>
            <a:fld id="{8B3784F3-2271-4F8D-A0BC-8F40E6849FE5}" type="slidenum">
              <a:rPr lang="en-US" smtClean="0"/>
              <a:t>6</a:t>
            </a:fld>
            <a:endParaRPr lang="en-US" dirty="0"/>
          </a:p>
        </p:txBody>
      </p:sp>
    </p:spTree>
    <p:extLst>
      <p:ext uri="{BB962C8B-B14F-4D97-AF65-F5344CB8AC3E}">
        <p14:creationId xmlns:p14="http://schemas.microsoft.com/office/powerpoint/2010/main" val="200624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Australia, global debates on transgender participation in sports have directly influenced local policies. </a:t>
            </a:r>
          </a:p>
          <a:p>
            <a:endParaRPr lang="en-AU" dirty="0"/>
          </a:p>
          <a:p>
            <a:r>
              <a:rPr lang="en-AU" dirty="0"/>
              <a:t>For example, Swimming Australia welcomed the new FINA policy in 2022, which restricts transgender women from competing in elite women's swimming unless they transitioned before age 12. This decision has sparked controversy, with advocates arguing it undermines inclusion. </a:t>
            </a:r>
          </a:p>
          <a:p>
            <a:endParaRPr lang="en-AU" dirty="0"/>
          </a:p>
          <a:p>
            <a:r>
              <a:rPr lang="en-AU" dirty="0"/>
              <a:t>Similar to global discussions, debates around fairness and inclusivity in sports have intensified in Australia, particularly impacting transgender athletes' participation at elite levels​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05371-3B8F-4A73-A2DC-325BBD7F0D8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12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In 2024, we are proud of the protections available to the LGBTIQA+ community in Australia, such as anti-discrimination laws and access to gender-affirming care. However, challenges like healthcare access and social acceptance still persist, especially for transgender and gender-diverse individuals​</a:t>
            </a:r>
          </a:p>
          <a:p>
            <a:endParaRPr lang="en-AU" dirty="0"/>
          </a:p>
        </p:txBody>
      </p:sp>
      <p:sp>
        <p:nvSpPr>
          <p:cNvPr id="4" name="Slide Number Placeholder 3"/>
          <p:cNvSpPr>
            <a:spLocks noGrp="1"/>
          </p:cNvSpPr>
          <p:nvPr>
            <p:ph type="sldNum" sz="quarter" idx="5"/>
          </p:nvPr>
        </p:nvSpPr>
        <p:spPr/>
        <p:txBody>
          <a:bodyPr/>
          <a:lstStyle/>
          <a:p>
            <a:fld id="{8B3784F3-2271-4F8D-A0BC-8F40E6849FE5}" type="slidenum">
              <a:rPr lang="en-US" smtClean="0"/>
              <a:t>8</a:t>
            </a:fld>
            <a:endParaRPr lang="en-US" dirty="0"/>
          </a:p>
        </p:txBody>
      </p:sp>
    </p:spTree>
    <p:extLst>
      <p:ext uri="{BB962C8B-B14F-4D97-AF65-F5344CB8AC3E}">
        <p14:creationId xmlns:p14="http://schemas.microsoft.com/office/powerpoint/2010/main" val="10782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Media Sensationalism and Public Backlash</a:t>
            </a:r>
            <a:r>
              <a:rPr lang="en-AU" dirty="0"/>
              <a:t>: Media bias, often driven by misinformation and sensationalized reporting, continues to fuel negative perceptions of TGDNB individuals. </a:t>
            </a:r>
          </a:p>
          <a:p>
            <a:r>
              <a:rPr lang="en-AU" dirty="0"/>
              <a:t>	This bias leads to increased workplace discrimination, as these public narratives shape how employers and colleagues perceive transgender individuals. </a:t>
            </a:r>
          </a:p>
          <a:p>
            <a:r>
              <a:rPr lang="en-AU" dirty="0"/>
              <a:t>	The Dylan Mulvaney and Bud Light controversy is a prime example, where a seemingly simple marketing partnership was blown out of proportion, leading to widespread backlash and boycotts​.</a:t>
            </a:r>
          </a:p>
          <a:p>
            <a:endParaRPr lang="en-AU" b="1" dirty="0"/>
          </a:p>
          <a:p>
            <a:r>
              <a:rPr lang="en-AU" b="1" dirty="0"/>
              <a:t>Corporate Retreat on DEIB Efforts</a:t>
            </a:r>
            <a:r>
              <a:rPr lang="en-AU" dirty="0"/>
              <a:t>: The backlash against companies like Bud Light, Ford, and John Deere, stemming from their associations with transgender individuals, has led many corporations to scale back their DEIB efforts. 	This not only impacts the safety and well-being of TGDNB employees but also sends a message that corporations are willing to abandon their commitments to diversity when faced with external pressures.</a:t>
            </a:r>
          </a:p>
          <a:p>
            <a:endParaRPr lang="en-AU" dirty="0"/>
          </a:p>
          <a:p>
            <a:r>
              <a:rPr lang="en-AU" b="1" dirty="0"/>
              <a:t>Impacts on Workplace Safety and Inclusion</a:t>
            </a:r>
            <a:r>
              <a:rPr lang="en-AU" dirty="0"/>
              <a:t>: When companies backtrack on their DEIB policies due to public outcry, it creates a less safe and inclusive work environment for TGDNB individuals. </a:t>
            </a:r>
          </a:p>
          <a:p>
            <a:r>
              <a:rPr lang="en-AU" dirty="0"/>
              <a:t>	This leads to increased harassment, exclusion, and barriers to professional advancement, as employees no longer feel supported or protected by their employers​.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705371-3B8F-4A73-A2DC-325BBD7F0D8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817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6.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dirty="0"/>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9778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dirty="0"/>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r>
              <a:rPr lang="en-US" dirty="0"/>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dirty="0"/>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r>
              <a:rPr lang="en-US" dirty="0"/>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dirty="0"/>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E8DE71D4-9321-4966-9D34-F805F56D940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36CADC56-BF51-4080-8F28-2E6F016F793B}"/>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58" name="그룹 57">
            <a:extLst>
              <a:ext uri="{FF2B5EF4-FFF2-40B4-BE49-F238E27FC236}">
                <a16:creationId xmlns:a16="http://schemas.microsoft.com/office/drawing/2014/main" id="{3BE14633-060C-4DC2-A75B-ECE437CBE993}"/>
              </a:ext>
            </a:extLst>
          </p:cNvPr>
          <p:cNvGrpSpPr/>
          <p:nvPr userDrawn="1"/>
        </p:nvGrpSpPr>
        <p:grpSpPr>
          <a:xfrm>
            <a:off x="3352800" y="0"/>
            <a:ext cx="5486400" cy="720000"/>
            <a:chOff x="2032000" y="0"/>
            <a:chExt cx="5486400" cy="914400"/>
          </a:xfrm>
        </p:grpSpPr>
        <p:sp>
          <p:nvSpPr>
            <p:cNvPr id="59" name="직사각형 58">
              <a:extLst>
                <a:ext uri="{FF2B5EF4-FFF2-40B4-BE49-F238E27FC236}">
                  <a16:creationId xmlns:a16="http://schemas.microsoft.com/office/drawing/2014/main" id="{654A8C96-6F11-426D-915F-0B9EEA0D669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60" name="직사각형 59">
              <a:extLst>
                <a:ext uri="{FF2B5EF4-FFF2-40B4-BE49-F238E27FC236}">
                  <a16:creationId xmlns:a16="http://schemas.microsoft.com/office/drawing/2014/main" id="{29309FF5-3946-43F0-A07E-3AFC4E0DA90F}"/>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61" name="직사각형 60">
              <a:extLst>
                <a:ext uri="{FF2B5EF4-FFF2-40B4-BE49-F238E27FC236}">
                  <a16:creationId xmlns:a16="http://schemas.microsoft.com/office/drawing/2014/main" id="{73E782D2-FC4C-4740-B276-270F0E31AF93}"/>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62" name="직사각형 61">
              <a:extLst>
                <a:ext uri="{FF2B5EF4-FFF2-40B4-BE49-F238E27FC236}">
                  <a16:creationId xmlns:a16="http://schemas.microsoft.com/office/drawing/2014/main" id="{00222DF6-5595-4C53-9477-0D202E116AA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63" name="직사각형 62">
              <a:extLst>
                <a:ext uri="{FF2B5EF4-FFF2-40B4-BE49-F238E27FC236}">
                  <a16:creationId xmlns:a16="http://schemas.microsoft.com/office/drawing/2014/main" id="{085E238C-0B3A-4187-8FD2-1A5AA355C519}"/>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64" name="직사각형 63">
              <a:extLst>
                <a:ext uri="{FF2B5EF4-FFF2-40B4-BE49-F238E27FC236}">
                  <a16:creationId xmlns:a16="http://schemas.microsoft.com/office/drawing/2014/main" id="{4B1F64BB-1DE2-463F-B213-13064C04917F}"/>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65" name="그룹 64">
            <a:extLst>
              <a:ext uri="{FF2B5EF4-FFF2-40B4-BE49-F238E27FC236}">
                <a16:creationId xmlns:a16="http://schemas.microsoft.com/office/drawing/2014/main" id="{032377E8-A21F-4EA4-A251-45199A366F56}"/>
              </a:ext>
            </a:extLst>
          </p:cNvPr>
          <p:cNvGrpSpPr/>
          <p:nvPr userDrawn="1"/>
        </p:nvGrpSpPr>
        <p:grpSpPr>
          <a:xfrm>
            <a:off x="3352800" y="6138000"/>
            <a:ext cx="5486400" cy="720000"/>
            <a:chOff x="2032000" y="0"/>
            <a:chExt cx="5486400" cy="914400"/>
          </a:xfrm>
        </p:grpSpPr>
        <p:sp>
          <p:nvSpPr>
            <p:cNvPr id="66" name="직사각형 65">
              <a:extLst>
                <a:ext uri="{FF2B5EF4-FFF2-40B4-BE49-F238E27FC236}">
                  <a16:creationId xmlns:a16="http://schemas.microsoft.com/office/drawing/2014/main" id="{7C194AF6-77EB-4583-B52F-E097BB8090F7}"/>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67" name="직사각형 66">
              <a:extLst>
                <a:ext uri="{FF2B5EF4-FFF2-40B4-BE49-F238E27FC236}">
                  <a16:creationId xmlns:a16="http://schemas.microsoft.com/office/drawing/2014/main" id="{F853D8B6-1D51-4709-9358-ED689EF5CDFD}"/>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68" name="직사각형 67">
              <a:extLst>
                <a:ext uri="{FF2B5EF4-FFF2-40B4-BE49-F238E27FC236}">
                  <a16:creationId xmlns:a16="http://schemas.microsoft.com/office/drawing/2014/main" id="{4D8A17BE-DFC3-403A-B7FB-C948EB0ECA69}"/>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69" name="직사각형 68">
              <a:extLst>
                <a:ext uri="{FF2B5EF4-FFF2-40B4-BE49-F238E27FC236}">
                  <a16:creationId xmlns:a16="http://schemas.microsoft.com/office/drawing/2014/main" id="{C45E497A-095D-464E-B9B6-C71361B99C33}"/>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70" name="직사각형 69">
              <a:extLst>
                <a:ext uri="{FF2B5EF4-FFF2-40B4-BE49-F238E27FC236}">
                  <a16:creationId xmlns:a16="http://schemas.microsoft.com/office/drawing/2014/main" id="{93418E97-9F87-471D-A7DB-7BB0FD2AB926}"/>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71" name="직사각형 70">
              <a:extLst>
                <a:ext uri="{FF2B5EF4-FFF2-40B4-BE49-F238E27FC236}">
                  <a16:creationId xmlns:a16="http://schemas.microsoft.com/office/drawing/2014/main" id="{46C31874-D28E-4F4F-8EF3-78F342075ECF}"/>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1975513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27" name="그룹 26">
            <a:extLst>
              <a:ext uri="{FF2B5EF4-FFF2-40B4-BE49-F238E27FC236}">
                <a16:creationId xmlns:a16="http://schemas.microsoft.com/office/drawing/2014/main" id="{E8C6DCFA-B192-4537-83B9-7CA0CA9B3EC6}"/>
              </a:ext>
            </a:extLst>
          </p:cNvPr>
          <p:cNvGrpSpPr/>
          <p:nvPr userDrawn="1"/>
        </p:nvGrpSpPr>
        <p:grpSpPr>
          <a:xfrm rot="5400000">
            <a:off x="-3352802" y="3352801"/>
            <a:ext cx="6858000" cy="152397"/>
            <a:chOff x="2032000" y="0"/>
            <a:chExt cx="5486400" cy="914400"/>
          </a:xfrm>
        </p:grpSpPr>
        <p:sp>
          <p:nvSpPr>
            <p:cNvPr id="28" name="직사각형 27">
              <a:extLst>
                <a:ext uri="{FF2B5EF4-FFF2-40B4-BE49-F238E27FC236}">
                  <a16:creationId xmlns:a16="http://schemas.microsoft.com/office/drawing/2014/main" id="{15813FB3-F4C2-4C07-BEAB-7F8538727A5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D4A11ABE-DE4F-4B3C-83D5-86DA2D48209D}"/>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30" name="직사각형 29">
              <a:extLst>
                <a:ext uri="{FF2B5EF4-FFF2-40B4-BE49-F238E27FC236}">
                  <a16:creationId xmlns:a16="http://schemas.microsoft.com/office/drawing/2014/main" id="{34541905-3F70-46BE-B22A-85E32717F964}"/>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31" name="직사각형 30">
              <a:extLst>
                <a:ext uri="{FF2B5EF4-FFF2-40B4-BE49-F238E27FC236}">
                  <a16:creationId xmlns:a16="http://schemas.microsoft.com/office/drawing/2014/main" id="{29A2B39C-995E-4376-BEC1-D4549E6836D3}"/>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2" name="직사각형 31">
              <a:extLst>
                <a:ext uri="{FF2B5EF4-FFF2-40B4-BE49-F238E27FC236}">
                  <a16:creationId xmlns:a16="http://schemas.microsoft.com/office/drawing/2014/main" id="{36A134B8-7BE5-4E97-BA9C-7953EC31BDD9}"/>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3" name="직사각형 32">
              <a:extLst>
                <a:ext uri="{FF2B5EF4-FFF2-40B4-BE49-F238E27FC236}">
                  <a16:creationId xmlns:a16="http://schemas.microsoft.com/office/drawing/2014/main" id="{B1EC6700-8A23-4B4E-A173-1C398FD9FAC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34" name="그룹 33">
            <a:extLst>
              <a:ext uri="{FF2B5EF4-FFF2-40B4-BE49-F238E27FC236}">
                <a16:creationId xmlns:a16="http://schemas.microsoft.com/office/drawing/2014/main" id="{0238CC54-22F4-4955-97EF-7DA8779D5EE0}"/>
              </a:ext>
            </a:extLst>
          </p:cNvPr>
          <p:cNvGrpSpPr/>
          <p:nvPr userDrawn="1"/>
        </p:nvGrpSpPr>
        <p:grpSpPr>
          <a:xfrm rot="5400000">
            <a:off x="8686801" y="3352801"/>
            <a:ext cx="6858000" cy="152398"/>
            <a:chOff x="2032000" y="0"/>
            <a:chExt cx="5486400" cy="914400"/>
          </a:xfrm>
        </p:grpSpPr>
        <p:sp>
          <p:nvSpPr>
            <p:cNvPr id="35" name="직사각형 34">
              <a:extLst>
                <a:ext uri="{FF2B5EF4-FFF2-40B4-BE49-F238E27FC236}">
                  <a16:creationId xmlns:a16="http://schemas.microsoft.com/office/drawing/2014/main" id="{31641215-E035-49B3-9071-1EB8F2714427}"/>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36" name="직사각형 35">
              <a:extLst>
                <a:ext uri="{FF2B5EF4-FFF2-40B4-BE49-F238E27FC236}">
                  <a16:creationId xmlns:a16="http://schemas.microsoft.com/office/drawing/2014/main" id="{6C489320-6521-4CB8-B5A9-4CEC205D6BFF}"/>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37" name="직사각형 36">
              <a:extLst>
                <a:ext uri="{FF2B5EF4-FFF2-40B4-BE49-F238E27FC236}">
                  <a16:creationId xmlns:a16="http://schemas.microsoft.com/office/drawing/2014/main" id="{5AEFB25E-4A18-4F11-BD61-CAA68CE422DF}"/>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38" name="직사각형 37">
              <a:extLst>
                <a:ext uri="{FF2B5EF4-FFF2-40B4-BE49-F238E27FC236}">
                  <a16:creationId xmlns:a16="http://schemas.microsoft.com/office/drawing/2014/main" id="{F3680503-0F3B-402E-BFC6-0E363AD069B1}"/>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9" name="직사각형 38">
              <a:extLst>
                <a:ext uri="{FF2B5EF4-FFF2-40B4-BE49-F238E27FC236}">
                  <a16:creationId xmlns:a16="http://schemas.microsoft.com/office/drawing/2014/main" id="{2DD84967-7069-4D59-9BB0-01DC83D9C50D}"/>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40" name="직사각형 39">
              <a:extLst>
                <a:ext uri="{FF2B5EF4-FFF2-40B4-BE49-F238E27FC236}">
                  <a16:creationId xmlns:a16="http://schemas.microsoft.com/office/drawing/2014/main" id="{F727423F-D4EA-4230-84C9-2D2230F7E3E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112715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0" y="1"/>
            <a:ext cx="5486400" cy="152400"/>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25" name="그룹 24">
            <a:extLst>
              <a:ext uri="{FF2B5EF4-FFF2-40B4-BE49-F238E27FC236}">
                <a16:creationId xmlns:a16="http://schemas.microsoft.com/office/drawing/2014/main" id="{D0A0A3BA-7A29-4F64-8082-8573AAD01128}"/>
              </a:ext>
            </a:extLst>
          </p:cNvPr>
          <p:cNvGrpSpPr/>
          <p:nvPr userDrawn="1"/>
        </p:nvGrpSpPr>
        <p:grpSpPr>
          <a:xfrm>
            <a:off x="6705600" y="6705600"/>
            <a:ext cx="5486400" cy="152400"/>
            <a:chOff x="2032000" y="0"/>
            <a:chExt cx="5486400" cy="914400"/>
          </a:xfrm>
        </p:grpSpPr>
        <p:sp>
          <p:nvSpPr>
            <p:cNvPr id="26" name="직사각형 25">
              <a:extLst>
                <a:ext uri="{FF2B5EF4-FFF2-40B4-BE49-F238E27FC236}">
                  <a16:creationId xmlns:a16="http://schemas.microsoft.com/office/drawing/2014/main" id="{0AA2694C-4B2B-4EC8-B5DA-F7123E3A1CF1}"/>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41" name="직사각형 40">
              <a:extLst>
                <a:ext uri="{FF2B5EF4-FFF2-40B4-BE49-F238E27FC236}">
                  <a16:creationId xmlns:a16="http://schemas.microsoft.com/office/drawing/2014/main" id="{3F479C42-7D67-4D5C-91E3-3B4DB39D5F5E}"/>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42" name="직사각형 41">
              <a:extLst>
                <a:ext uri="{FF2B5EF4-FFF2-40B4-BE49-F238E27FC236}">
                  <a16:creationId xmlns:a16="http://schemas.microsoft.com/office/drawing/2014/main" id="{318F76D9-448E-40C5-BD76-64C98E0535D7}"/>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43" name="직사각형 42">
              <a:extLst>
                <a:ext uri="{FF2B5EF4-FFF2-40B4-BE49-F238E27FC236}">
                  <a16:creationId xmlns:a16="http://schemas.microsoft.com/office/drawing/2014/main" id="{8C1F3A5C-DB6A-4AE3-84CF-9C569F8DFBD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44" name="직사각형 43">
              <a:extLst>
                <a:ext uri="{FF2B5EF4-FFF2-40B4-BE49-F238E27FC236}">
                  <a16:creationId xmlns:a16="http://schemas.microsoft.com/office/drawing/2014/main" id="{54FFA7AB-E6CA-4B28-8123-F94A177CC501}"/>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45" name="직사각형 44">
              <a:extLst>
                <a:ext uri="{FF2B5EF4-FFF2-40B4-BE49-F238E27FC236}">
                  <a16:creationId xmlns:a16="http://schemas.microsoft.com/office/drawing/2014/main" id="{7C8A0653-E2FE-4F9D-8F42-AF11076AD676}"/>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1570877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0" y="1"/>
            <a:ext cx="12192000" cy="101600"/>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1" name="그룹 10">
            <a:extLst>
              <a:ext uri="{FF2B5EF4-FFF2-40B4-BE49-F238E27FC236}">
                <a16:creationId xmlns:a16="http://schemas.microsoft.com/office/drawing/2014/main" id="{D88153B2-5E1C-46EB-BA75-04D76DCCDF5F}"/>
              </a:ext>
            </a:extLst>
          </p:cNvPr>
          <p:cNvGrpSpPr/>
          <p:nvPr userDrawn="1"/>
        </p:nvGrpSpPr>
        <p:grpSpPr>
          <a:xfrm>
            <a:off x="0" y="6756400"/>
            <a:ext cx="12192000" cy="101600"/>
            <a:chOff x="2032000" y="0"/>
            <a:chExt cx="5486400" cy="914400"/>
          </a:xfrm>
        </p:grpSpPr>
        <p:sp>
          <p:nvSpPr>
            <p:cNvPr id="12" name="직사각형 11">
              <a:extLst>
                <a:ext uri="{FF2B5EF4-FFF2-40B4-BE49-F238E27FC236}">
                  <a16:creationId xmlns:a16="http://schemas.microsoft.com/office/drawing/2014/main" id="{378E2CD8-9107-41C1-A862-1C3FF646BFA6}"/>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D4BE600E-542D-4CC9-9288-44C5E8A766A3}"/>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2A122F79-158B-455C-82B2-83E37461E858}"/>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85C67E32-3D43-4EF1-952A-D8C8B3A65200}"/>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052D50A8-D470-45FB-A0BF-3CADFEB0A38D}"/>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FDF1A559-07DA-4DAC-B566-D308A351C743}"/>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2395622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rot="5400000">
            <a:off x="-2632800" y="3352800"/>
            <a:ext cx="5418000" cy="152399"/>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6" name="그룹 15">
            <a:extLst>
              <a:ext uri="{FF2B5EF4-FFF2-40B4-BE49-F238E27FC236}">
                <a16:creationId xmlns:a16="http://schemas.microsoft.com/office/drawing/2014/main" id="{FDBA0B97-0AD4-4C01-ACF7-B9BB2D1CAA28}"/>
              </a:ext>
            </a:extLst>
          </p:cNvPr>
          <p:cNvGrpSpPr/>
          <p:nvPr userDrawn="1"/>
        </p:nvGrpSpPr>
        <p:grpSpPr>
          <a:xfrm rot="5400000">
            <a:off x="9406800" y="3352801"/>
            <a:ext cx="5418000" cy="152399"/>
            <a:chOff x="2032000" y="0"/>
            <a:chExt cx="5486400" cy="914400"/>
          </a:xfrm>
        </p:grpSpPr>
        <p:sp>
          <p:nvSpPr>
            <p:cNvPr id="17" name="직사각형 16">
              <a:extLst>
                <a:ext uri="{FF2B5EF4-FFF2-40B4-BE49-F238E27FC236}">
                  <a16:creationId xmlns:a16="http://schemas.microsoft.com/office/drawing/2014/main" id="{25311A93-5A83-41C3-ACFF-4B65E402000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5" name="직사각형 24">
              <a:extLst>
                <a:ext uri="{FF2B5EF4-FFF2-40B4-BE49-F238E27FC236}">
                  <a16:creationId xmlns:a16="http://schemas.microsoft.com/office/drawing/2014/main" id="{02EE7031-10F1-4E00-8F08-54A143872BE2}"/>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6" name="직사각형 25">
              <a:extLst>
                <a:ext uri="{FF2B5EF4-FFF2-40B4-BE49-F238E27FC236}">
                  <a16:creationId xmlns:a16="http://schemas.microsoft.com/office/drawing/2014/main" id="{79732355-0A0B-42D7-BBE0-0631286A7AC6}"/>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7" name="직사각형 26">
              <a:extLst>
                <a:ext uri="{FF2B5EF4-FFF2-40B4-BE49-F238E27FC236}">
                  <a16:creationId xmlns:a16="http://schemas.microsoft.com/office/drawing/2014/main" id="{EFB7C485-1690-4B6B-B461-5E0A02E0AEDC}"/>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8" name="직사각형 27">
              <a:extLst>
                <a:ext uri="{FF2B5EF4-FFF2-40B4-BE49-F238E27FC236}">
                  <a16:creationId xmlns:a16="http://schemas.microsoft.com/office/drawing/2014/main" id="{08FEEF34-2080-40E6-A403-4096F5649AD7}"/>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512F895D-A5A6-46B6-8D74-5EAD5FE6CB52}"/>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1904005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913F8BE8-B64A-409E-A209-B7EF31C15D1E}"/>
              </a:ext>
            </a:extLst>
          </p:cNvPr>
          <p:cNvGrpSpPr/>
          <p:nvPr userDrawn="1"/>
        </p:nvGrpSpPr>
        <p:grpSpPr>
          <a:xfrm rot="5400000">
            <a:off x="-3395133" y="3395132"/>
            <a:ext cx="6857998" cy="67733"/>
            <a:chOff x="2032000" y="0"/>
            <a:chExt cx="5486400" cy="914400"/>
          </a:xfrm>
        </p:grpSpPr>
        <p:sp>
          <p:nvSpPr>
            <p:cNvPr id="12" name="직사각형 11">
              <a:extLst>
                <a:ext uri="{FF2B5EF4-FFF2-40B4-BE49-F238E27FC236}">
                  <a16:creationId xmlns:a16="http://schemas.microsoft.com/office/drawing/2014/main" id="{5DDECEB4-72B1-4EBA-8FB7-60937EA050D4}"/>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DBC170D2-E98F-4B9B-8DF6-12B4B044CB35}"/>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5FAEE4ED-2631-4EED-A8DF-8567633D8026}"/>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B9B4E286-123E-4559-864F-90DA4FD3394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159331C4-D510-4EA5-9D98-EFC42B675F95}"/>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FCEA38CB-35DA-418E-9CF8-DBC750624DC2}"/>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25" name="그룹 24">
            <a:extLst>
              <a:ext uri="{FF2B5EF4-FFF2-40B4-BE49-F238E27FC236}">
                <a16:creationId xmlns:a16="http://schemas.microsoft.com/office/drawing/2014/main" id="{74AC5FE5-FBE0-415C-8DE5-EB2D39CCD073}"/>
              </a:ext>
            </a:extLst>
          </p:cNvPr>
          <p:cNvGrpSpPr/>
          <p:nvPr userDrawn="1"/>
        </p:nvGrpSpPr>
        <p:grpSpPr>
          <a:xfrm rot="5400000">
            <a:off x="8729134" y="3395132"/>
            <a:ext cx="6857998" cy="67733"/>
            <a:chOff x="2032000" y="0"/>
            <a:chExt cx="5486400" cy="914400"/>
          </a:xfrm>
        </p:grpSpPr>
        <p:sp>
          <p:nvSpPr>
            <p:cNvPr id="26" name="직사각형 25">
              <a:extLst>
                <a:ext uri="{FF2B5EF4-FFF2-40B4-BE49-F238E27FC236}">
                  <a16:creationId xmlns:a16="http://schemas.microsoft.com/office/drawing/2014/main" id="{2227F509-2EA4-4CC3-80D8-15F59CA5CF50}"/>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7" name="직사각형 26">
              <a:extLst>
                <a:ext uri="{FF2B5EF4-FFF2-40B4-BE49-F238E27FC236}">
                  <a16:creationId xmlns:a16="http://schemas.microsoft.com/office/drawing/2014/main" id="{5584A9F0-6F35-408C-8FE8-33D595B3C649}"/>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8" name="직사각형 27">
              <a:extLst>
                <a:ext uri="{FF2B5EF4-FFF2-40B4-BE49-F238E27FC236}">
                  <a16:creationId xmlns:a16="http://schemas.microsoft.com/office/drawing/2014/main" id="{2C179C2D-34EA-4BC0-8B53-563A73C2C8F7}"/>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92E24424-F384-4011-ACB4-C60C4CA24D3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0" name="직사각형 29">
              <a:extLst>
                <a:ext uri="{FF2B5EF4-FFF2-40B4-BE49-F238E27FC236}">
                  <a16:creationId xmlns:a16="http://schemas.microsoft.com/office/drawing/2014/main" id="{DB0BDC4F-8E2E-42D6-BBED-A62D994B3009}"/>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1" name="직사각형 30">
              <a:extLst>
                <a:ext uri="{FF2B5EF4-FFF2-40B4-BE49-F238E27FC236}">
                  <a16:creationId xmlns:a16="http://schemas.microsoft.com/office/drawing/2014/main" id="{939B28E6-03DB-40F5-82E2-D2F95FAEBE61}"/>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3809916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r>
              <a:rPr lang="en-US" dirty="0"/>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0" y="0"/>
            <a:ext cx="6096000" cy="246221"/>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1" name="그룹 10">
            <a:extLst>
              <a:ext uri="{FF2B5EF4-FFF2-40B4-BE49-F238E27FC236}">
                <a16:creationId xmlns:a16="http://schemas.microsoft.com/office/drawing/2014/main" id="{876566B3-8266-4153-9EB3-C56DBC8508FF}"/>
              </a:ext>
            </a:extLst>
          </p:cNvPr>
          <p:cNvGrpSpPr/>
          <p:nvPr userDrawn="1"/>
        </p:nvGrpSpPr>
        <p:grpSpPr>
          <a:xfrm>
            <a:off x="6096000" y="0"/>
            <a:ext cx="6096000" cy="246221"/>
            <a:chOff x="2032000" y="0"/>
            <a:chExt cx="5486400" cy="914400"/>
          </a:xfrm>
        </p:grpSpPr>
        <p:sp>
          <p:nvSpPr>
            <p:cNvPr id="12" name="직사각형 11">
              <a:extLst>
                <a:ext uri="{FF2B5EF4-FFF2-40B4-BE49-F238E27FC236}">
                  <a16:creationId xmlns:a16="http://schemas.microsoft.com/office/drawing/2014/main" id="{4105FF47-BDAC-4137-9B3B-F9BFD9397499}"/>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7800FEB0-482C-4BBA-B139-300A2BF827C4}"/>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7F913B62-32D2-4157-968E-D6F50690FA07}"/>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7A2AADB3-7465-428D-9E02-26DF3671212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CC7AB46B-D3C1-42F7-B55E-CCFF71973955}"/>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A0690AED-D1F8-4DE4-8E99-0A80E5EFBB5A}"/>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25" name="그룹 24">
            <a:extLst>
              <a:ext uri="{FF2B5EF4-FFF2-40B4-BE49-F238E27FC236}">
                <a16:creationId xmlns:a16="http://schemas.microsoft.com/office/drawing/2014/main" id="{27F0E96D-BA15-4FAC-9C93-4B882D46122A}"/>
              </a:ext>
            </a:extLst>
          </p:cNvPr>
          <p:cNvGrpSpPr/>
          <p:nvPr userDrawn="1"/>
        </p:nvGrpSpPr>
        <p:grpSpPr>
          <a:xfrm>
            <a:off x="0" y="6611779"/>
            <a:ext cx="6096000" cy="246221"/>
            <a:chOff x="2032000" y="0"/>
            <a:chExt cx="5486400" cy="914400"/>
          </a:xfrm>
        </p:grpSpPr>
        <p:sp>
          <p:nvSpPr>
            <p:cNvPr id="26" name="직사각형 25">
              <a:extLst>
                <a:ext uri="{FF2B5EF4-FFF2-40B4-BE49-F238E27FC236}">
                  <a16:creationId xmlns:a16="http://schemas.microsoft.com/office/drawing/2014/main" id="{3434E088-EA98-4F8A-9A35-CDC51F47B3E7}"/>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7" name="직사각형 26">
              <a:extLst>
                <a:ext uri="{FF2B5EF4-FFF2-40B4-BE49-F238E27FC236}">
                  <a16:creationId xmlns:a16="http://schemas.microsoft.com/office/drawing/2014/main" id="{A20849BA-8813-4CE9-933A-E4376E3301A0}"/>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8" name="직사각형 27">
              <a:extLst>
                <a:ext uri="{FF2B5EF4-FFF2-40B4-BE49-F238E27FC236}">
                  <a16:creationId xmlns:a16="http://schemas.microsoft.com/office/drawing/2014/main" id="{FE715BF5-BDB3-4713-8AE6-FB7D9988FCD8}"/>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EAF4EA14-CE0F-464B-BB16-CBC0E9A1B02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0" name="직사각형 29">
              <a:extLst>
                <a:ext uri="{FF2B5EF4-FFF2-40B4-BE49-F238E27FC236}">
                  <a16:creationId xmlns:a16="http://schemas.microsoft.com/office/drawing/2014/main" id="{97816C16-8533-49D7-8AF6-5DAD3823B221}"/>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1" name="직사각형 30">
              <a:extLst>
                <a:ext uri="{FF2B5EF4-FFF2-40B4-BE49-F238E27FC236}">
                  <a16:creationId xmlns:a16="http://schemas.microsoft.com/office/drawing/2014/main" id="{2465EB09-15F1-4222-B705-DF41E921FE76}"/>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32" name="그룹 31">
            <a:extLst>
              <a:ext uri="{FF2B5EF4-FFF2-40B4-BE49-F238E27FC236}">
                <a16:creationId xmlns:a16="http://schemas.microsoft.com/office/drawing/2014/main" id="{B0A6ABA4-ADA1-46C8-B6C1-1F73CE1BAD0C}"/>
              </a:ext>
            </a:extLst>
          </p:cNvPr>
          <p:cNvGrpSpPr/>
          <p:nvPr userDrawn="1"/>
        </p:nvGrpSpPr>
        <p:grpSpPr>
          <a:xfrm>
            <a:off x="6096000" y="6611779"/>
            <a:ext cx="6096000" cy="246221"/>
            <a:chOff x="2032000" y="0"/>
            <a:chExt cx="5486400" cy="914400"/>
          </a:xfrm>
        </p:grpSpPr>
        <p:sp>
          <p:nvSpPr>
            <p:cNvPr id="33" name="직사각형 32">
              <a:extLst>
                <a:ext uri="{FF2B5EF4-FFF2-40B4-BE49-F238E27FC236}">
                  <a16:creationId xmlns:a16="http://schemas.microsoft.com/office/drawing/2014/main" id="{703E25EB-2F3C-4AFD-ABA9-CA040E5F0C0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34" name="직사각형 33">
              <a:extLst>
                <a:ext uri="{FF2B5EF4-FFF2-40B4-BE49-F238E27FC236}">
                  <a16:creationId xmlns:a16="http://schemas.microsoft.com/office/drawing/2014/main" id="{19AC70C0-CFC4-4235-A3FC-81F034E8C02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35" name="직사각형 34">
              <a:extLst>
                <a:ext uri="{FF2B5EF4-FFF2-40B4-BE49-F238E27FC236}">
                  <a16:creationId xmlns:a16="http://schemas.microsoft.com/office/drawing/2014/main" id="{1D16806E-1434-4432-AE8C-0EF508408F0F}"/>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36" name="직사각형 35">
              <a:extLst>
                <a:ext uri="{FF2B5EF4-FFF2-40B4-BE49-F238E27FC236}">
                  <a16:creationId xmlns:a16="http://schemas.microsoft.com/office/drawing/2014/main" id="{719886A7-8DE8-4323-9103-BF1EE7736E69}"/>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7" name="직사각형 36">
              <a:extLst>
                <a:ext uri="{FF2B5EF4-FFF2-40B4-BE49-F238E27FC236}">
                  <a16:creationId xmlns:a16="http://schemas.microsoft.com/office/drawing/2014/main" id="{FC38FF0E-4809-43ED-9D8D-E4751480A833}"/>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8" name="직사각형 37">
              <a:extLst>
                <a:ext uri="{FF2B5EF4-FFF2-40B4-BE49-F238E27FC236}">
                  <a16:creationId xmlns:a16="http://schemas.microsoft.com/office/drawing/2014/main" id="{FB5E2C81-EA15-403E-A8B6-0A99A0CA6AB6}"/>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1226450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3352800" y="0"/>
            <a:ext cx="5486400" cy="190500"/>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1" name="그룹 10">
            <a:extLst>
              <a:ext uri="{FF2B5EF4-FFF2-40B4-BE49-F238E27FC236}">
                <a16:creationId xmlns:a16="http://schemas.microsoft.com/office/drawing/2014/main" id="{0E0834C7-DC4C-4B40-9A8D-28557D924446}"/>
              </a:ext>
            </a:extLst>
          </p:cNvPr>
          <p:cNvGrpSpPr/>
          <p:nvPr userDrawn="1"/>
        </p:nvGrpSpPr>
        <p:grpSpPr>
          <a:xfrm>
            <a:off x="3352800" y="6667500"/>
            <a:ext cx="5486400" cy="190500"/>
            <a:chOff x="2032000" y="0"/>
            <a:chExt cx="5486400" cy="914400"/>
          </a:xfrm>
        </p:grpSpPr>
        <p:sp>
          <p:nvSpPr>
            <p:cNvPr id="12" name="직사각형 11">
              <a:extLst>
                <a:ext uri="{FF2B5EF4-FFF2-40B4-BE49-F238E27FC236}">
                  <a16:creationId xmlns:a16="http://schemas.microsoft.com/office/drawing/2014/main" id="{43973998-BE59-418F-BB33-54DEAE4E5ED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D7D0AD1A-3FCE-4CF6-84F1-BA2312BA525D}"/>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8E6F2949-0AA3-4D69-AEF1-A12BE8D9905A}"/>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96CFC0E0-70E6-49EF-B2FD-071EBF4F5156}"/>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AE56CB15-168D-4596-B260-909EBB110617}"/>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D896C8ED-3168-4BD4-9F4E-9650CEB025A7}"/>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Tree>
    <p:extLst>
      <p:ext uri="{BB962C8B-B14F-4D97-AF65-F5344CB8AC3E}">
        <p14:creationId xmlns:p14="http://schemas.microsoft.com/office/powerpoint/2010/main" val="3791497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27" name="그룹 26">
            <a:extLst>
              <a:ext uri="{FF2B5EF4-FFF2-40B4-BE49-F238E27FC236}">
                <a16:creationId xmlns:a16="http://schemas.microsoft.com/office/drawing/2014/main" id="{E8C6DCFA-B192-4537-83B9-7CA0CA9B3EC6}"/>
              </a:ext>
            </a:extLst>
          </p:cNvPr>
          <p:cNvGrpSpPr/>
          <p:nvPr userDrawn="1"/>
        </p:nvGrpSpPr>
        <p:grpSpPr>
          <a:xfrm rot="5400000">
            <a:off x="-3352802" y="3352801"/>
            <a:ext cx="6858000" cy="152397"/>
            <a:chOff x="2032000" y="0"/>
            <a:chExt cx="5486400" cy="914400"/>
          </a:xfrm>
        </p:grpSpPr>
        <p:sp>
          <p:nvSpPr>
            <p:cNvPr id="28" name="직사각형 27">
              <a:extLst>
                <a:ext uri="{FF2B5EF4-FFF2-40B4-BE49-F238E27FC236}">
                  <a16:creationId xmlns:a16="http://schemas.microsoft.com/office/drawing/2014/main" id="{15813FB3-F4C2-4C07-BEAB-7F8538727A5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D4A11ABE-DE4F-4B3C-83D5-86DA2D48209D}"/>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30" name="직사각형 29">
              <a:extLst>
                <a:ext uri="{FF2B5EF4-FFF2-40B4-BE49-F238E27FC236}">
                  <a16:creationId xmlns:a16="http://schemas.microsoft.com/office/drawing/2014/main" id="{34541905-3F70-46BE-B22A-85E32717F964}"/>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31" name="직사각형 30">
              <a:extLst>
                <a:ext uri="{FF2B5EF4-FFF2-40B4-BE49-F238E27FC236}">
                  <a16:creationId xmlns:a16="http://schemas.microsoft.com/office/drawing/2014/main" id="{29A2B39C-995E-4376-BEC1-D4549E6836D3}"/>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2" name="직사각형 31">
              <a:extLst>
                <a:ext uri="{FF2B5EF4-FFF2-40B4-BE49-F238E27FC236}">
                  <a16:creationId xmlns:a16="http://schemas.microsoft.com/office/drawing/2014/main" id="{36A134B8-7BE5-4E97-BA9C-7953EC31BDD9}"/>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3" name="직사각형 32">
              <a:extLst>
                <a:ext uri="{FF2B5EF4-FFF2-40B4-BE49-F238E27FC236}">
                  <a16:creationId xmlns:a16="http://schemas.microsoft.com/office/drawing/2014/main" id="{B1EC6700-8A23-4B4E-A173-1C398FD9FAC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34" name="그룹 33">
            <a:extLst>
              <a:ext uri="{FF2B5EF4-FFF2-40B4-BE49-F238E27FC236}">
                <a16:creationId xmlns:a16="http://schemas.microsoft.com/office/drawing/2014/main" id="{0238CC54-22F4-4955-97EF-7DA8779D5EE0}"/>
              </a:ext>
            </a:extLst>
          </p:cNvPr>
          <p:cNvGrpSpPr/>
          <p:nvPr userDrawn="1"/>
        </p:nvGrpSpPr>
        <p:grpSpPr>
          <a:xfrm rot="5400000">
            <a:off x="8686801" y="3352801"/>
            <a:ext cx="6858000" cy="152398"/>
            <a:chOff x="2032000" y="0"/>
            <a:chExt cx="5486400" cy="914400"/>
          </a:xfrm>
        </p:grpSpPr>
        <p:sp>
          <p:nvSpPr>
            <p:cNvPr id="35" name="직사각형 34">
              <a:extLst>
                <a:ext uri="{FF2B5EF4-FFF2-40B4-BE49-F238E27FC236}">
                  <a16:creationId xmlns:a16="http://schemas.microsoft.com/office/drawing/2014/main" id="{31641215-E035-49B3-9071-1EB8F2714427}"/>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36" name="직사각형 35">
              <a:extLst>
                <a:ext uri="{FF2B5EF4-FFF2-40B4-BE49-F238E27FC236}">
                  <a16:creationId xmlns:a16="http://schemas.microsoft.com/office/drawing/2014/main" id="{6C489320-6521-4CB8-B5A9-4CEC205D6BFF}"/>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37" name="직사각형 36">
              <a:extLst>
                <a:ext uri="{FF2B5EF4-FFF2-40B4-BE49-F238E27FC236}">
                  <a16:creationId xmlns:a16="http://schemas.microsoft.com/office/drawing/2014/main" id="{5AEFB25E-4A18-4F11-BD61-CAA68CE422DF}"/>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38" name="직사각형 37">
              <a:extLst>
                <a:ext uri="{FF2B5EF4-FFF2-40B4-BE49-F238E27FC236}">
                  <a16:creationId xmlns:a16="http://schemas.microsoft.com/office/drawing/2014/main" id="{F3680503-0F3B-402E-BFC6-0E363AD069B1}"/>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9" name="직사각형 38">
              <a:extLst>
                <a:ext uri="{FF2B5EF4-FFF2-40B4-BE49-F238E27FC236}">
                  <a16:creationId xmlns:a16="http://schemas.microsoft.com/office/drawing/2014/main" id="{2DD84967-7069-4D59-9BB0-01DC83D9C50D}"/>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40" name="직사각형 39">
              <a:extLst>
                <a:ext uri="{FF2B5EF4-FFF2-40B4-BE49-F238E27FC236}">
                  <a16:creationId xmlns:a16="http://schemas.microsoft.com/office/drawing/2014/main" id="{F727423F-D4EA-4230-84C9-2D2230F7E3E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18" name="그림 개체 틀 4">
            <a:extLst>
              <a:ext uri="{FF2B5EF4-FFF2-40B4-BE49-F238E27FC236}">
                <a16:creationId xmlns:a16="http://schemas.microsoft.com/office/drawing/2014/main" id="{2B5F9DA8-83CA-45F7-928F-8DCB243A0FC6}"/>
              </a:ext>
            </a:extLst>
          </p:cNvPr>
          <p:cNvSpPr>
            <a:spLocks noGrp="1"/>
          </p:cNvSpPr>
          <p:nvPr>
            <p:ph type="pic" sz="quarter" idx="12" hasCustomPrompt="1"/>
          </p:nvPr>
        </p:nvSpPr>
        <p:spPr>
          <a:xfrm>
            <a:off x="952501" y="2357854"/>
            <a:ext cx="2425700" cy="1429016"/>
          </a:xfrm>
          <a:prstGeom prst="rect">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9" name="그림 개체 틀 4">
            <a:extLst>
              <a:ext uri="{FF2B5EF4-FFF2-40B4-BE49-F238E27FC236}">
                <a16:creationId xmlns:a16="http://schemas.microsoft.com/office/drawing/2014/main" id="{63186119-0F03-45B6-AD7D-9EBB36943F22}"/>
              </a:ext>
            </a:extLst>
          </p:cNvPr>
          <p:cNvSpPr>
            <a:spLocks noGrp="1"/>
          </p:cNvSpPr>
          <p:nvPr>
            <p:ph type="pic" sz="quarter" idx="13" hasCustomPrompt="1"/>
          </p:nvPr>
        </p:nvSpPr>
        <p:spPr>
          <a:xfrm>
            <a:off x="3572934" y="2357854"/>
            <a:ext cx="2425700" cy="1429016"/>
          </a:xfrm>
          <a:prstGeom prst="rect">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0" name="그림 개체 틀 4">
            <a:extLst>
              <a:ext uri="{FF2B5EF4-FFF2-40B4-BE49-F238E27FC236}">
                <a16:creationId xmlns:a16="http://schemas.microsoft.com/office/drawing/2014/main" id="{EFB17107-314E-4896-BD8C-1AEF6EDF6397}"/>
              </a:ext>
            </a:extLst>
          </p:cNvPr>
          <p:cNvSpPr>
            <a:spLocks noGrp="1"/>
          </p:cNvSpPr>
          <p:nvPr>
            <p:ph type="pic" sz="quarter" idx="14" hasCustomPrompt="1"/>
          </p:nvPr>
        </p:nvSpPr>
        <p:spPr>
          <a:xfrm>
            <a:off x="6193367" y="2357854"/>
            <a:ext cx="2425700" cy="1429016"/>
          </a:xfrm>
          <a:prstGeom prst="rect">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1" name="그림 개체 틀 4">
            <a:extLst>
              <a:ext uri="{FF2B5EF4-FFF2-40B4-BE49-F238E27FC236}">
                <a16:creationId xmlns:a16="http://schemas.microsoft.com/office/drawing/2014/main" id="{0BEF7D8D-299E-4444-87B1-2F95A893631A}"/>
              </a:ext>
            </a:extLst>
          </p:cNvPr>
          <p:cNvSpPr>
            <a:spLocks noGrp="1"/>
          </p:cNvSpPr>
          <p:nvPr>
            <p:ph type="pic" sz="quarter" idx="15" hasCustomPrompt="1"/>
          </p:nvPr>
        </p:nvSpPr>
        <p:spPr>
          <a:xfrm>
            <a:off x="8813799" y="2357854"/>
            <a:ext cx="2425700" cy="1429016"/>
          </a:xfrm>
          <a:prstGeom prst="rect">
            <a:avLst/>
          </a:prstGeom>
          <a:pattFill prst="pct10">
            <a:fgClr>
              <a:schemeClr val="bg1">
                <a:lumMod val="75000"/>
              </a:schemeClr>
            </a:fgClr>
            <a:bgClr>
              <a:schemeClr val="bg1">
                <a:lumMod val="95000"/>
              </a:schemeClr>
            </a:bgClr>
          </a:pattFill>
        </p:spPr>
        <p:txBody>
          <a:bodyPr bIns="468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255156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0" y="1"/>
            <a:ext cx="5486400" cy="152400"/>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25" name="그룹 24">
            <a:extLst>
              <a:ext uri="{FF2B5EF4-FFF2-40B4-BE49-F238E27FC236}">
                <a16:creationId xmlns:a16="http://schemas.microsoft.com/office/drawing/2014/main" id="{D0A0A3BA-7A29-4F64-8082-8573AAD01128}"/>
              </a:ext>
            </a:extLst>
          </p:cNvPr>
          <p:cNvGrpSpPr/>
          <p:nvPr userDrawn="1"/>
        </p:nvGrpSpPr>
        <p:grpSpPr>
          <a:xfrm>
            <a:off x="6705600" y="6705600"/>
            <a:ext cx="5486400" cy="152400"/>
            <a:chOff x="2032000" y="0"/>
            <a:chExt cx="5486400" cy="914400"/>
          </a:xfrm>
        </p:grpSpPr>
        <p:sp>
          <p:nvSpPr>
            <p:cNvPr id="26" name="직사각형 25">
              <a:extLst>
                <a:ext uri="{FF2B5EF4-FFF2-40B4-BE49-F238E27FC236}">
                  <a16:creationId xmlns:a16="http://schemas.microsoft.com/office/drawing/2014/main" id="{0AA2694C-4B2B-4EC8-B5DA-F7123E3A1CF1}"/>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41" name="직사각형 40">
              <a:extLst>
                <a:ext uri="{FF2B5EF4-FFF2-40B4-BE49-F238E27FC236}">
                  <a16:creationId xmlns:a16="http://schemas.microsoft.com/office/drawing/2014/main" id="{3F479C42-7D67-4D5C-91E3-3B4DB39D5F5E}"/>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42" name="직사각형 41">
              <a:extLst>
                <a:ext uri="{FF2B5EF4-FFF2-40B4-BE49-F238E27FC236}">
                  <a16:creationId xmlns:a16="http://schemas.microsoft.com/office/drawing/2014/main" id="{318F76D9-448E-40C5-BD76-64C98E0535D7}"/>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43" name="직사각형 42">
              <a:extLst>
                <a:ext uri="{FF2B5EF4-FFF2-40B4-BE49-F238E27FC236}">
                  <a16:creationId xmlns:a16="http://schemas.microsoft.com/office/drawing/2014/main" id="{8C1F3A5C-DB6A-4AE3-84CF-9C569F8DFBD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44" name="직사각형 43">
              <a:extLst>
                <a:ext uri="{FF2B5EF4-FFF2-40B4-BE49-F238E27FC236}">
                  <a16:creationId xmlns:a16="http://schemas.microsoft.com/office/drawing/2014/main" id="{54FFA7AB-E6CA-4B28-8123-F94A177CC501}"/>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45" name="직사각형 44">
              <a:extLst>
                <a:ext uri="{FF2B5EF4-FFF2-40B4-BE49-F238E27FC236}">
                  <a16:creationId xmlns:a16="http://schemas.microsoft.com/office/drawing/2014/main" id="{7C8A0653-E2FE-4F9D-8F42-AF11076AD676}"/>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27" name="그림 개체 틀 17">
            <a:extLst>
              <a:ext uri="{FF2B5EF4-FFF2-40B4-BE49-F238E27FC236}">
                <a16:creationId xmlns:a16="http://schemas.microsoft.com/office/drawing/2014/main" id="{EF8B0610-597D-4E42-A91C-7D27B5B6A2D7}"/>
              </a:ext>
            </a:extLst>
          </p:cNvPr>
          <p:cNvSpPr>
            <a:spLocks noGrp="1"/>
          </p:cNvSpPr>
          <p:nvPr>
            <p:ph type="pic" sz="quarter" idx="11" hasCustomPrompt="1"/>
          </p:nvPr>
        </p:nvSpPr>
        <p:spPr>
          <a:xfrm>
            <a:off x="928914" y="931740"/>
            <a:ext cx="3725138" cy="4997344"/>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357421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0" y="1"/>
            <a:ext cx="12192000" cy="101600"/>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1" name="그룹 10">
            <a:extLst>
              <a:ext uri="{FF2B5EF4-FFF2-40B4-BE49-F238E27FC236}">
                <a16:creationId xmlns:a16="http://schemas.microsoft.com/office/drawing/2014/main" id="{D88153B2-5E1C-46EB-BA75-04D76DCCDF5F}"/>
              </a:ext>
            </a:extLst>
          </p:cNvPr>
          <p:cNvGrpSpPr/>
          <p:nvPr userDrawn="1"/>
        </p:nvGrpSpPr>
        <p:grpSpPr>
          <a:xfrm>
            <a:off x="0" y="6756400"/>
            <a:ext cx="12192000" cy="101600"/>
            <a:chOff x="2032000" y="0"/>
            <a:chExt cx="5486400" cy="914400"/>
          </a:xfrm>
        </p:grpSpPr>
        <p:sp>
          <p:nvSpPr>
            <p:cNvPr id="12" name="직사각형 11">
              <a:extLst>
                <a:ext uri="{FF2B5EF4-FFF2-40B4-BE49-F238E27FC236}">
                  <a16:creationId xmlns:a16="http://schemas.microsoft.com/office/drawing/2014/main" id="{378E2CD8-9107-41C1-A862-1C3FF646BFA6}"/>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D4BE600E-542D-4CC9-9288-44C5E8A766A3}"/>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2A122F79-158B-455C-82B2-83E37461E858}"/>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85C67E32-3D43-4EF1-952A-D8C8B3A65200}"/>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052D50A8-D470-45FB-A0BF-3CADFEB0A38D}"/>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FDF1A559-07DA-4DAC-B566-D308A351C743}"/>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27" name="그림 개체 틀 4">
            <a:extLst>
              <a:ext uri="{FF2B5EF4-FFF2-40B4-BE49-F238E27FC236}">
                <a16:creationId xmlns:a16="http://schemas.microsoft.com/office/drawing/2014/main" id="{E2AF2826-D82D-465E-A833-67253626389C}"/>
              </a:ext>
            </a:extLst>
          </p:cNvPr>
          <p:cNvSpPr>
            <a:spLocks noGrp="1" noChangeAspect="1"/>
          </p:cNvSpPr>
          <p:nvPr>
            <p:ph type="pic" sz="quarter" idx="11" hasCustomPrompt="1"/>
          </p:nvPr>
        </p:nvSpPr>
        <p:spPr>
          <a:xfrm>
            <a:off x="1231900" y="1498600"/>
            <a:ext cx="3860800" cy="38608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627232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rot="5400000">
            <a:off x="-2632800" y="3352800"/>
            <a:ext cx="5418000" cy="152399"/>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6" name="그룹 15">
            <a:extLst>
              <a:ext uri="{FF2B5EF4-FFF2-40B4-BE49-F238E27FC236}">
                <a16:creationId xmlns:a16="http://schemas.microsoft.com/office/drawing/2014/main" id="{FDBA0B97-0AD4-4C01-ACF7-B9BB2D1CAA28}"/>
              </a:ext>
            </a:extLst>
          </p:cNvPr>
          <p:cNvGrpSpPr/>
          <p:nvPr userDrawn="1"/>
        </p:nvGrpSpPr>
        <p:grpSpPr>
          <a:xfrm rot="5400000">
            <a:off x="9406800" y="3352801"/>
            <a:ext cx="5418000" cy="152399"/>
            <a:chOff x="2032000" y="0"/>
            <a:chExt cx="5486400" cy="914400"/>
          </a:xfrm>
        </p:grpSpPr>
        <p:sp>
          <p:nvSpPr>
            <p:cNvPr id="17" name="직사각형 16">
              <a:extLst>
                <a:ext uri="{FF2B5EF4-FFF2-40B4-BE49-F238E27FC236}">
                  <a16:creationId xmlns:a16="http://schemas.microsoft.com/office/drawing/2014/main" id="{25311A93-5A83-41C3-ACFF-4B65E402000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5" name="직사각형 24">
              <a:extLst>
                <a:ext uri="{FF2B5EF4-FFF2-40B4-BE49-F238E27FC236}">
                  <a16:creationId xmlns:a16="http://schemas.microsoft.com/office/drawing/2014/main" id="{02EE7031-10F1-4E00-8F08-54A143872BE2}"/>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6" name="직사각형 25">
              <a:extLst>
                <a:ext uri="{FF2B5EF4-FFF2-40B4-BE49-F238E27FC236}">
                  <a16:creationId xmlns:a16="http://schemas.microsoft.com/office/drawing/2014/main" id="{79732355-0A0B-42D7-BBE0-0631286A7AC6}"/>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7" name="직사각형 26">
              <a:extLst>
                <a:ext uri="{FF2B5EF4-FFF2-40B4-BE49-F238E27FC236}">
                  <a16:creationId xmlns:a16="http://schemas.microsoft.com/office/drawing/2014/main" id="{EFB7C485-1690-4B6B-B461-5E0A02E0AEDC}"/>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8" name="직사각형 27">
              <a:extLst>
                <a:ext uri="{FF2B5EF4-FFF2-40B4-BE49-F238E27FC236}">
                  <a16:creationId xmlns:a16="http://schemas.microsoft.com/office/drawing/2014/main" id="{08FEEF34-2080-40E6-A403-4096F5649AD7}"/>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512F895D-A5A6-46B6-8D74-5EAD5FE6CB52}"/>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30" name="그림 개체 틀 4">
            <a:extLst>
              <a:ext uri="{FF2B5EF4-FFF2-40B4-BE49-F238E27FC236}">
                <a16:creationId xmlns:a16="http://schemas.microsoft.com/office/drawing/2014/main" id="{88F9BD57-E1D2-40C5-B8C1-EB32F5A63EEC}"/>
              </a:ext>
            </a:extLst>
          </p:cNvPr>
          <p:cNvSpPr>
            <a:spLocks noGrp="1"/>
          </p:cNvSpPr>
          <p:nvPr>
            <p:ph type="pic" sz="quarter" idx="10" hasCustomPrompt="1"/>
          </p:nvPr>
        </p:nvSpPr>
        <p:spPr>
          <a:xfrm>
            <a:off x="4226379" y="1502278"/>
            <a:ext cx="2873828" cy="3853338"/>
          </a:xfrm>
          <a:prstGeom prst="rect">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31" name="그림 개체 틀 4">
            <a:extLst>
              <a:ext uri="{FF2B5EF4-FFF2-40B4-BE49-F238E27FC236}">
                <a16:creationId xmlns:a16="http://schemas.microsoft.com/office/drawing/2014/main" id="{C9C54391-6C24-4FB8-A0CC-7A93B2175B45}"/>
              </a:ext>
            </a:extLst>
          </p:cNvPr>
          <p:cNvSpPr>
            <a:spLocks noGrp="1"/>
          </p:cNvSpPr>
          <p:nvPr>
            <p:ph type="pic" sz="quarter" idx="11" hasCustomPrompt="1"/>
          </p:nvPr>
        </p:nvSpPr>
        <p:spPr>
          <a:xfrm>
            <a:off x="815749" y="1502278"/>
            <a:ext cx="2873828" cy="3853338"/>
          </a:xfrm>
          <a:prstGeom prst="rect">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46758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913F8BE8-B64A-409E-A209-B7EF31C15D1E}"/>
              </a:ext>
            </a:extLst>
          </p:cNvPr>
          <p:cNvGrpSpPr/>
          <p:nvPr userDrawn="1"/>
        </p:nvGrpSpPr>
        <p:grpSpPr>
          <a:xfrm rot="5400000">
            <a:off x="-3395133" y="3395132"/>
            <a:ext cx="6857998" cy="67733"/>
            <a:chOff x="2032000" y="0"/>
            <a:chExt cx="5486400" cy="914400"/>
          </a:xfrm>
        </p:grpSpPr>
        <p:sp>
          <p:nvSpPr>
            <p:cNvPr id="12" name="직사각형 11">
              <a:extLst>
                <a:ext uri="{FF2B5EF4-FFF2-40B4-BE49-F238E27FC236}">
                  <a16:creationId xmlns:a16="http://schemas.microsoft.com/office/drawing/2014/main" id="{5DDECEB4-72B1-4EBA-8FB7-60937EA050D4}"/>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DBC170D2-E98F-4B9B-8DF6-12B4B044CB35}"/>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5FAEE4ED-2631-4EED-A8DF-8567633D8026}"/>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B9B4E286-123E-4559-864F-90DA4FD3394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159331C4-D510-4EA5-9D98-EFC42B675F95}"/>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FCEA38CB-35DA-418E-9CF8-DBC750624DC2}"/>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25" name="그룹 24">
            <a:extLst>
              <a:ext uri="{FF2B5EF4-FFF2-40B4-BE49-F238E27FC236}">
                <a16:creationId xmlns:a16="http://schemas.microsoft.com/office/drawing/2014/main" id="{74AC5FE5-FBE0-415C-8DE5-EB2D39CCD073}"/>
              </a:ext>
            </a:extLst>
          </p:cNvPr>
          <p:cNvGrpSpPr/>
          <p:nvPr userDrawn="1"/>
        </p:nvGrpSpPr>
        <p:grpSpPr>
          <a:xfrm rot="5400000">
            <a:off x="8729134" y="3395132"/>
            <a:ext cx="6857998" cy="67733"/>
            <a:chOff x="2032000" y="0"/>
            <a:chExt cx="5486400" cy="914400"/>
          </a:xfrm>
        </p:grpSpPr>
        <p:sp>
          <p:nvSpPr>
            <p:cNvPr id="26" name="직사각형 25">
              <a:extLst>
                <a:ext uri="{FF2B5EF4-FFF2-40B4-BE49-F238E27FC236}">
                  <a16:creationId xmlns:a16="http://schemas.microsoft.com/office/drawing/2014/main" id="{2227F509-2EA4-4CC3-80D8-15F59CA5CF50}"/>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7" name="직사각형 26">
              <a:extLst>
                <a:ext uri="{FF2B5EF4-FFF2-40B4-BE49-F238E27FC236}">
                  <a16:creationId xmlns:a16="http://schemas.microsoft.com/office/drawing/2014/main" id="{5584A9F0-6F35-408C-8FE8-33D595B3C649}"/>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8" name="직사각형 27">
              <a:extLst>
                <a:ext uri="{FF2B5EF4-FFF2-40B4-BE49-F238E27FC236}">
                  <a16:creationId xmlns:a16="http://schemas.microsoft.com/office/drawing/2014/main" id="{2C179C2D-34EA-4BC0-8B53-563A73C2C8F7}"/>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92E24424-F384-4011-ACB4-C60C4CA24D3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0" name="직사각형 29">
              <a:extLst>
                <a:ext uri="{FF2B5EF4-FFF2-40B4-BE49-F238E27FC236}">
                  <a16:creationId xmlns:a16="http://schemas.microsoft.com/office/drawing/2014/main" id="{DB0BDC4F-8E2E-42D6-BBED-A62D994B3009}"/>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1" name="직사각형 30">
              <a:extLst>
                <a:ext uri="{FF2B5EF4-FFF2-40B4-BE49-F238E27FC236}">
                  <a16:creationId xmlns:a16="http://schemas.microsoft.com/office/drawing/2014/main" id="{939B28E6-03DB-40F5-82E2-D2F95FAEBE61}"/>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18" name="그림 개체 틀 11">
            <a:extLst>
              <a:ext uri="{FF2B5EF4-FFF2-40B4-BE49-F238E27FC236}">
                <a16:creationId xmlns:a16="http://schemas.microsoft.com/office/drawing/2014/main" id="{83215AAC-1B9D-4B1E-9890-EC0C9FBAD285}"/>
              </a:ext>
            </a:extLst>
          </p:cNvPr>
          <p:cNvSpPr>
            <a:spLocks noGrp="1"/>
          </p:cNvSpPr>
          <p:nvPr>
            <p:ph type="pic" sz="quarter" idx="10" hasCustomPrompt="1"/>
          </p:nvPr>
        </p:nvSpPr>
        <p:spPr>
          <a:xfrm>
            <a:off x="7716277" y="8631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987820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0" y="0"/>
            <a:ext cx="6096000" cy="246221"/>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1" name="그룹 10">
            <a:extLst>
              <a:ext uri="{FF2B5EF4-FFF2-40B4-BE49-F238E27FC236}">
                <a16:creationId xmlns:a16="http://schemas.microsoft.com/office/drawing/2014/main" id="{876566B3-8266-4153-9EB3-C56DBC8508FF}"/>
              </a:ext>
            </a:extLst>
          </p:cNvPr>
          <p:cNvGrpSpPr/>
          <p:nvPr userDrawn="1"/>
        </p:nvGrpSpPr>
        <p:grpSpPr>
          <a:xfrm>
            <a:off x="6096000" y="0"/>
            <a:ext cx="6096000" cy="246221"/>
            <a:chOff x="2032000" y="0"/>
            <a:chExt cx="5486400" cy="914400"/>
          </a:xfrm>
        </p:grpSpPr>
        <p:sp>
          <p:nvSpPr>
            <p:cNvPr id="12" name="직사각형 11">
              <a:extLst>
                <a:ext uri="{FF2B5EF4-FFF2-40B4-BE49-F238E27FC236}">
                  <a16:creationId xmlns:a16="http://schemas.microsoft.com/office/drawing/2014/main" id="{4105FF47-BDAC-4137-9B3B-F9BFD9397499}"/>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7800FEB0-482C-4BBA-B139-300A2BF827C4}"/>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7F913B62-32D2-4157-968E-D6F50690FA07}"/>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7A2AADB3-7465-428D-9E02-26DF3671212B}"/>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CC7AB46B-D3C1-42F7-B55E-CCFF71973955}"/>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A0690AED-D1F8-4DE4-8E99-0A80E5EFBB5A}"/>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25" name="그룹 24">
            <a:extLst>
              <a:ext uri="{FF2B5EF4-FFF2-40B4-BE49-F238E27FC236}">
                <a16:creationId xmlns:a16="http://schemas.microsoft.com/office/drawing/2014/main" id="{27F0E96D-BA15-4FAC-9C93-4B882D46122A}"/>
              </a:ext>
            </a:extLst>
          </p:cNvPr>
          <p:cNvGrpSpPr/>
          <p:nvPr userDrawn="1"/>
        </p:nvGrpSpPr>
        <p:grpSpPr>
          <a:xfrm>
            <a:off x="0" y="6611779"/>
            <a:ext cx="6096000" cy="246221"/>
            <a:chOff x="2032000" y="0"/>
            <a:chExt cx="5486400" cy="914400"/>
          </a:xfrm>
        </p:grpSpPr>
        <p:sp>
          <p:nvSpPr>
            <p:cNvPr id="26" name="직사각형 25">
              <a:extLst>
                <a:ext uri="{FF2B5EF4-FFF2-40B4-BE49-F238E27FC236}">
                  <a16:creationId xmlns:a16="http://schemas.microsoft.com/office/drawing/2014/main" id="{3434E088-EA98-4F8A-9A35-CDC51F47B3E7}"/>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7" name="직사각형 26">
              <a:extLst>
                <a:ext uri="{FF2B5EF4-FFF2-40B4-BE49-F238E27FC236}">
                  <a16:creationId xmlns:a16="http://schemas.microsoft.com/office/drawing/2014/main" id="{A20849BA-8813-4CE9-933A-E4376E3301A0}"/>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8" name="직사각형 27">
              <a:extLst>
                <a:ext uri="{FF2B5EF4-FFF2-40B4-BE49-F238E27FC236}">
                  <a16:creationId xmlns:a16="http://schemas.microsoft.com/office/drawing/2014/main" id="{FE715BF5-BDB3-4713-8AE6-FB7D9988FCD8}"/>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9" name="직사각형 28">
              <a:extLst>
                <a:ext uri="{FF2B5EF4-FFF2-40B4-BE49-F238E27FC236}">
                  <a16:creationId xmlns:a16="http://schemas.microsoft.com/office/drawing/2014/main" id="{EAF4EA14-CE0F-464B-BB16-CBC0E9A1B02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0" name="직사각형 29">
              <a:extLst>
                <a:ext uri="{FF2B5EF4-FFF2-40B4-BE49-F238E27FC236}">
                  <a16:creationId xmlns:a16="http://schemas.microsoft.com/office/drawing/2014/main" id="{97816C16-8533-49D7-8AF6-5DAD3823B221}"/>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1" name="직사각형 30">
              <a:extLst>
                <a:ext uri="{FF2B5EF4-FFF2-40B4-BE49-F238E27FC236}">
                  <a16:creationId xmlns:a16="http://schemas.microsoft.com/office/drawing/2014/main" id="{2465EB09-15F1-4222-B705-DF41E921FE76}"/>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32" name="그룹 31">
            <a:extLst>
              <a:ext uri="{FF2B5EF4-FFF2-40B4-BE49-F238E27FC236}">
                <a16:creationId xmlns:a16="http://schemas.microsoft.com/office/drawing/2014/main" id="{B0A6ABA4-ADA1-46C8-B6C1-1F73CE1BAD0C}"/>
              </a:ext>
            </a:extLst>
          </p:cNvPr>
          <p:cNvGrpSpPr/>
          <p:nvPr userDrawn="1"/>
        </p:nvGrpSpPr>
        <p:grpSpPr>
          <a:xfrm>
            <a:off x="6096000" y="6611779"/>
            <a:ext cx="6096000" cy="246221"/>
            <a:chOff x="2032000" y="0"/>
            <a:chExt cx="5486400" cy="914400"/>
          </a:xfrm>
        </p:grpSpPr>
        <p:sp>
          <p:nvSpPr>
            <p:cNvPr id="33" name="직사각형 32">
              <a:extLst>
                <a:ext uri="{FF2B5EF4-FFF2-40B4-BE49-F238E27FC236}">
                  <a16:creationId xmlns:a16="http://schemas.microsoft.com/office/drawing/2014/main" id="{703E25EB-2F3C-4AFD-ABA9-CA040E5F0C0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34" name="직사각형 33">
              <a:extLst>
                <a:ext uri="{FF2B5EF4-FFF2-40B4-BE49-F238E27FC236}">
                  <a16:creationId xmlns:a16="http://schemas.microsoft.com/office/drawing/2014/main" id="{19AC70C0-CFC4-4235-A3FC-81F034E8C02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35" name="직사각형 34">
              <a:extLst>
                <a:ext uri="{FF2B5EF4-FFF2-40B4-BE49-F238E27FC236}">
                  <a16:creationId xmlns:a16="http://schemas.microsoft.com/office/drawing/2014/main" id="{1D16806E-1434-4432-AE8C-0EF508408F0F}"/>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36" name="직사각형 35">
              <a:extLst>
                <a:ext uri="{FF2B5EF4-FFF2-40B4-BE49-F238E27FC236}">
                  <a16:creationId xmlns:a16="http://schemas.microsoft.com/office/drawing/2014/main" id="{719886A7-8DE8-4323-9103-BF1EE7736E69}"/>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37" name="직사각형 36">
              <a:extLst>
                <a:ext uri="{FF2B5EF4-FFF2-40B4-BE49-F238E27FC236}">
                  <a16:creationId xmlns:a16="http://schemas.microsoft.com/office/drawing/2014/main" id="{FC38FF0E-4809-43ED-9D8D-E4751480A833}"/>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38" name="직사각형 37">
              <a:extLst>
                <a:ext uri="{FF2B5EF4-FFF2-40B4-BE49-F238E27FC236}">
                  <a16:creationId xmlns:a16="http://schemas.microsoft.com/office/drawing/2014/main" id="{FB5E2C81-EA15-403E-A8B6-0A99A0CA6AB6}"/>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39" name="그림 개체 틀 5">
            <a:extLst>
              <a:ext uri="{FF2B5EF4-FFF2-40B4-BE49-F238E27FC236}">
                <a16:creationId xmlns:a16="http://schemas.microsoft.com/office/drawing/2014/main" id="{99188917-5A3F-48CC-8B16-3E19CC79023A}"/>
              </a:ext>
            </a:extLst>
          </p:cNvPr>
          <p:cNvSpPr>
            <a:spLocks noGrp="1"/>
          </p:cNvSpPr>
          <p:nvPr>
            <p:ph type="pic" sz="quarter" idx="10" hasCustomPrompt="1"/>
          </p:nvPr>
        </p:nvSpPr>
        <p:spPr>
          <a:xfrm>
            <a:off x="6763497" y="7540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509727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grpSp>
        <p:nvGrpSpPr>
          <p:cNvPr id="18" name="그룹 17">
            <a:extLst>
              <a:ext uri="{FF2B5EF4-FFF2-40B4-BE49-F238E27FC236}">
                <a16:creationId xmlns:a16="http://schemas.microsoft.com/office/drawing/2014/main" id="{AFABC7CC-AB1C-4882-8C1C-2F6AE9067E42}"/>
              </a:ext>
            </a:extLst>
          </p:cNvPr>
          <p:cNvGrpSpPr/>
          <p:nvPr userDrawn="1"/>
        </p:nvGrpSpPr>
        <p:grpSpPr>
          <a:xfrm>
            <a:off x="3352800" y="0"/>
            <a:ext cx="5486400" cy="190500"/>
            <a:chOff x="2032000" y="0"/>
            <a:chExt cx="5486400" cy="914400"/>
          </a:xfrm>
        </p:grpSpPr>
        <p:sp>
          <p:nvSpPr>
            <p:cNvPr id="19" name="직사각형 18">
              <a:extLst>
                <a:ext uri="{FF2B5EF4-FFF2-40B4-BE49-F238E27FC236}">
                  <a16:creationId xmlns:a16="http://schemas.microsoft.com/office/drawing/2014/main" id="{E0ABA35C-02AC-449C-85F6-DD09CA00305C}"/>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20" name="직사각형 19">
              <a:extLst>
                <a:ext uri="{FF2B5EF4-FFF2-40B4-BE49-F238E27FC236}">
                  <a16:creationId xmlns:a16="http://schemas.microsoft.com/office/drawing/2014/main" id="{FC096947-DBBD-4A6D-BEF1-59B6CFA7D236}"/>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21" name="직사각형 20">
              <a:extLst>
                <a:ext uri="{FF2B5EF4-FFF2-40B4-BE49-F238E27FC236}">
                  <a16:creationId xmlns:a16="http://schemas.microsoft.com/office/drawing/2014/main" id="{A86C9874-EB49-4BCE-86A7-2948ABF8515E}"/>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22" name="직사각형 21">
              <a:extLst>
                <a:ext uri="{FF2B5EF4-FFF2-40B4-BE49-F238E27FC236}">
                  <a16:creationId xmlns:a16="http://schemas.microsoft.com/office/drawing/2014/main" id="{6AB04C99-7271-4914-9352-54EAC529D67D}"/>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23" name="직사각형 22">
              <a:extLst>
                <a:ext uri="{FF2B5EF4-FFF2-40B4-BE49-F238E27FC236}">
                  <a16:creationId xmlns:a16="http://schemas.microsoft.com/office/drawing/2014/main" id="{B5F36FDE-3B4E-4EBA-944D-2DCF0A67BECE}"/>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24" name="직사각형 23">
              <a:extLst>
                <a:ext uri="{FF2B5EF4-FFF2-40B4-BE49-F238E27FC236}">
                  <a16:creationId xmlns:a16="http://schemas.microsoft.com/office/drawing/2014/main" id="{FDB6CBA2-56E3-4D0B-A1B4-461AF5C82155}"/>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grpSp>
        <p:nvGrpSpPr>
          <p:cNvPr id="11" name="그룹 10">
            <a:extLst>
              <a:ext uri="{FF2B5EF4-FFF2-40B4-BE49-F238E27FC236}">
                <a16:creationId xmlns:a16="http://schemas.microsoft.com/office/drawing/2014/main" id="{0E0834C7-DC4C-4B40-9A8D-28557D924446}"/>
              </a:ext>
            </a:extLst>
          </p:cNvPr>
          <p:cNvGrpSpPr/>
          <p:nvPr userDrawn="1"/>
        </p:nvGrpSpPr>
        <p:grpSpPr>
          <a:xfrm>
            <a:off x="3352800" y="6667500"/>
            <a:ext cx="5486400" cy="190500"/>
            <a:chOff x="2032000" y="0"/>
            <a:chExt cx="5486400" cy="914400"/>
          </a:xfrm>
        </p:grpSpPr>
        <p:sp>
          <p:nvSpPr>
            <p:cNvPr id="12" name="직사각형 11">
              <a:extLst>
                <a:ext uri="{FF2B5EF4-FFF2-40B4-BE49-F238E27FC236}">
                  <a16:creationId xmlns:a16="http://schemas.microsoft.com/office/drawing/2014/main" id="{43973998-BE59-418F-BB33-54DEAE4E5EDA}"/>
                </a:ext>
              </a:extLst>
            </p:cNvPr>
            <p:cNvSpPr/>
            <p:nvPr userDrawn="1"/>
          </p:nvSpPr>
          <p:spPr>
            <a:xfrm>
              <a:off x="6604000" y="0"/>
              <a:ext cx="914400" cy="914400"/>
            </a:xfrm>
            <a:prstGeom prst="rect">
              <a:avLst/>
            </a:prstGeom>
            <a:solidFill>
              <a:srgbClr val="BB1FD6"/>
            </a:solidFill>
            <a:ln w="57150" cap="flat">
              <a:noFill/>
              <a:prstDash val="solid"/>
              <a:miter/>
            </a:ln>
          </p:spPr>
          <p:txBody>
            <a:bodyPr rtlCol="0" anchor="ctr"/>
            <a:lstStyle/>
            <a:p>
              <a:pPr algn="ctr"/>
              <a:endParaRPr lang="ko-KR" altLang="en-US" sz="2800" dirty="0">
                <a:latin typeface="+mj-lt"/>
              </a:endParaRPr>
            </a:p>
          </p:txBody>
        </p:sp>
        <p:sp>
          <p:nvSpPr>
            <p:cNvPr id="13" name="직사각형 12">
              <a:extLst>
                <a:ext uri="{FF2B5EF4-FFF2-40B4-BE49-F238E27FC236}">
                  <a16:creationId xmlns:a16="http://schemas.microsoft.com/office/drawing/2014/main" id="{D7D0AD1A-3FCE-4CF6-84F1-BA2312BA525D}"/>
                </a:ext>
              </a:extLst>
            </p:cNvPr>
            <p:cNvSpPr/>
            <p:nvPr userDrawn="1"/>
          </p:nvSpPr>
          <p:spPr>
            <a:xfrm>
              <a:off x="5689600" y="0"/>
              <a:ext cx="914400" cy="914400"/>
            </a:xfrm>
            <a:prstGeom prst="rect">
              <a:avLst/>
            </a:prstGeom>
            <a:solidFill>
              <a:srgbClr val="5255DB"/>
            </a:solidFill>
            <a:ln w="57150" cap="flat">
              <a:noFill/>
              <a:prstDash val="solid"/>
              <a:miter/>
            </a:ln>
          </p:spPr>
          <p:txBody>
            <a:bodyPr rtlCol="0" anchor="ctr"/>
            <a:lstStyle/>
            <a:p>
              <a:pPr algn="ctr"/>
              <a:endParaRPr lang="ko-KR" altLang="en-US" sz="2800" dirty="0">
                <a:latin typeface="+mj-lt"/>
              </a:endParaRPr>
            </a:p>
          </p:txBody>
        </p:sp>
        <p:sp>
          <p:nvSpPr>
            <p:cNvPr id="14" name="직사각형 13">
              <a:extLst>
                <a:ext uri="{FF2B5EF4-FFF2-40B4-BE49-F238E27FC236}">
                  <a16:creationId xmlns:a16="http://schemas.microsoft.com/office/drawing/2014/main" id="{8E6F2949-0AA3-4D69-AEF1-A12BE8D9905A}"/>
                </a:ext>
              </a:extLst>
            </p:cNvPr>
            <p:cNvSpPr/>
            <p:nvPr userDrawn="1"/>
          </p:nvSpPr>
          <p:spPr>
            <a:xfrm>
              <a:off x="4775200" y="0"/>
              <a:ext cx="914400" cy="914400"/>
            </a:xfrm>
            <a:prstGeom prst="rect">
              <a:avLst/>
            </a:prstGeom>
            <a:solidFill>
              <a:srgbClr val="34B433"/>
            </a:solidFill>
            <a:ln w="57150" cap="flat">
              <a:noFill/>
              <a:prstDash val="solid"/>
              <a:miter/>
            </a:ln>
          </p:spPr>
          <p:txBody>
            <a:bodyPr rtlCol="0" anchor="ctr"/>
            <a:lstStyle/>
            <a:p>
              <a:pPr algn="ctr"/>
              <a:endParaRPr lang="ko-KR" altLang="en-US" sz="2800" dirty="0">
                <a:latin typeface="+mj-lt"/>
              </a:endParaRPr>
            </a:p>
          </p:txBody>
        </p:sp>
        <p:sp>
          <p:nvSpPr>
            <p:cNvPr id="15" name="직사각형 14">
              <a:extLst>
                <a:ext uri="{FF2B5EF4-FFF2-40B4-BE49-F238E27FC236}">
                  <a16:creationId xmlns:a16="http://schemas.microsoft.com/office/drawing/2014/main" id="{96CFC0E0-70E6-49EF-B2FD-071EBF4F5156}"/>
                </a:ext>
              </a:extLst>
            </p:cNvPr>
            <p:cNvSpPr/>
            <p:nvPr userDrawn="1"/>
          </p:nvSpPr>
          <p:spPr>
            <a:xfrm>
              <a:off x="3860800" y="0"/>
              <a:ext cx="914400" cy="914400"/>
            </a:xfrm>
            <a:prstGeom prst="rect">
              <a:avLst/>
            </a:prstGeom>
            <a:solidFill>
              <a:srgbClr val="EFB305"/>
            </a:solidFill>
            <a:ln w="57150" cap="flat">
              <a:noFill/>
              <a:prstDash val="solid"/>
              <a:miter/>
            </a:ln>
          </p:spPr>
          <p:txBody>
            <a:bodyPr rtlCol="0" anchor="ctr"/>
            <a:lstStyle/>
            <a:p>
              <a:pPr algn="ctr"/>
              <a:endParaRPr lang="ko-KR" altLang="en-US" sz="2800" dirty="0">
                <a:latin typeface="+mj-lt"/>
              </a:endParaRPr>
            </a:p>
          </p:txBody>
        </p:sp>
        <p:sp>
          <p:nvSpPr>
            <p:cNvPr id="16" name="직사각형 15">
              <a:extLst>
                <a:ext uri="{FF2B5EF4-FFF2-40B4-BE49-F238E27FC236}">
                  <a16:creationId xmlns:a16="http://schemas.microsoft.com/office/drawing/2014/main" id="{AE56CB15-168D-4596-B260-909EBB110617}"/>
                </a:ext>
              </a:extLst>
            </p:cNvPr>
            <p:cNvSpPr/>
            <p:nvPr userDrawn="1"/>
          </p:nvSpPr>
          <p:spPr>
            <a:xfrm>
              <a:off x="2946400" y="0"/>
              <a:ext cx="914400" cy="914400"/>
            </a:xfrm>
            <a:prstGeom prst="rect">
              <a:avLst/>
            </a:prstGeom>
            <a:solidFill>
              <a:srgbClr val="F06D04"/>
            </a:solidFill>
            <a:ln w="57150" cap="flat">
              <a:noFill/>
              <a:prstDash val="solid"/>
              <a:miter/>
            </a:ln>
          </p:spPr>
          <p:txBody>
            <a:bodyPr rtlCol="0" anchor="ctr"/>
            <a:lstStyle/>
            <a:p>
              <a:pPr algn="ctr"/>
              <a:endParaRPr lang="ko-KR" altLang="en-US" sz="2800" dirty="0">
                <a:latin typeface="+mj-lt"/>
              </a:endParaRPr>
            </a:p>
          </p:txBody>
        </p:sp>
        <p:sp>
          <p:nvSpPr>
            <p:cNvPr id="17" name="직사각형 16">
              <a:extLst>
                <a:ext uri="{FF2B5EF4-FFF2-40B4-BE49-F238E27FC236}">
                  <a16:creationId xmlns:a16="http://schemas.microsoft.com/office/drawing/2014/main" id="{D896C8ED-3168-4BD4-9F4E-9650CEB025A7}"/>
                </a:ext>
              </a:extLst>
            </p:cNvPr>
            <p:cNvSpPr/>
            <p:nvPr userDrawn="1"/>
          </p:nvSpPr>
          <p:spPr>
            <a:xfrm>
              <a:off x="2032000" y="0"/>
              <a:ext cx="914400" cy="914400"/>
            </a:xfrm>
            <a:prstGeom prst="rect">
              <a:avLst/>
            </a:prstGeom>
            <a:solidFill>
              <a:srgbClr val="F42D52"/>
            </a:solidFill>
            <a:ln w="57150" cap="flat">
              <a:noFill/>
              <a:prstDash val="solid"/>
              <a:miter/>
            </a:ln>
          </p:spPr>
          <p:txBody>
            <a:bodyPr rtlCol="0" anchor="ctr"/>
            <a:lstStyle/>
            <a:p>
              <a:pPr algn="ctr"/>
              <a:endParaRPr lang="ko-KR" altLang="en-US" sz="2800" dirty="0">
                <a:latin typeface="+mj-lt"/>
              </a:endParaRPr>
            </a:p>
          </p:txBody>
        </p:sp>
      </p:grpSp>
      <p:sp>
        <p:nvSpPr>
          <p:cNvPr id="25" name="그림 개체 틀 8">
            <a:extLst>
              <a:ext uri="{FF2B5EF4-FFF2-40B4-BE49-F238E27FC236}">
                <a16:creationId xmlns:a16="http://schemas.microsoft.com/office/drawing/2014/main" id="{752C70A1-D7E8-4147-9DC7-D77441DE8A04}"/>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37343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3664C887-1CEF-43A8-8DEA-742689EA4E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FDB79EB2-EA5E-4D05-94BC-6BC3EB2A9C4E}"/>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118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813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E0F40C1F-6530-4221-A5E7-E499C5E766E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08D433DB-FDAB-4199-8ED6-AFB0861441D3}"/>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602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03708-ED13-4B5A-835B-9F1E29582284}" type="datetimeFigureOut">
              <a:rPr lang="en-AU" smtClean="0"/>
              <a:t>9/9/2024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9C42A3-CDE7-4355-B81A-C253A0DD5340}" type="slidenum">
              <a:rPr lang="en-AU" smtClean="0"/>
              <a:t>‹#›</a:t>
            </a:fld>
            <a:endParaRPr lang="en-AU"/>
          </a:p>
        </p:txBody>
      </p:sp>
    </p:spTree>
    <p:extLst>
      <p:ext uri="{BB962C8B-B14F-4D97-AF65-F5344CB8AC3E}">
        <p14:creationId xmlns:p14="http://schemas.microsoft.com/office/powerpoint/2010/main" val="12785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dirty="0"/>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72912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r>
              <a:rPr lang="en-US" dirty="0"/>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578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endParaRPr lang="en-US" dirty="0"/>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r>
              <a:rPr lang="en-US" dirty="0"/>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301756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microsoft.com/office/2007/relationships/hdphoto" Target="../media/hdphoto1.wdp"/><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3.svg"/><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dirty="0"/>
              <a:t>7/13/20XX</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6" r:id="rId3"/>
    <p:sldLayoutId id="2147483675" r:id="rId4"/>
    <p:sldLayoutId id="2147483676" r:id="rId5"/>
    <p:sldLayoutId id="2147483691" r:id="rId6"/>
    <p:sldLayoutId id="2147483668" r:id="rId7"/>
    <p:sldLayoutId id="2147483679" r:id="rId8"/>
    <p:sldLayoutId id="2147483692" r:id="rId9"/>
    <p:sldLayoutId id="2147483693" r:id="rId10"/>
    <p:sldLayoutId id="2147483678" r:id="rId11"/>
    <p:sldLayoutId id="2147483673" r:id="rId12"/>
    <p:sldLayoutId id="214748368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71717"/>
        </a:solidFill>
        <a:effectLst/>
      </p:bgPr>
    </p:bg>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1A41401-56D2-463A-A51F-600E496BE6C3}"/>
              </a:ext>
            </a:extLst>
          </p:cNvPr>
          <p:cNvPicPr>
            <a:picLocks noChangeAspect="1"/>
          </p:cNvPicPr>
          <p:nvPr userDrawn="1"/>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직사각형 2">
            <a:extLst>
              <a:ext uri="{FF2B5EF4-FFF2-40B4-BE49-F238E27FC236}">
                <a16:creationId xmlns:a16="http://schemas.microsoft.com/office/drawing/2014/main" id="{108CCA48-12B4-4C17-BEE9-5C78CD63A08D}"/>
              </a:ext>
            </a:extLst>
          </p:cNvPr>
          <p:cNvSpPr/>
          <p:nvPr userDrawn="1"/>
        </p:nvSpPr>
        <p:spPr>
          <a:xfrm>
            <a:off x="0" y="-1"/>
            <a:ext cx="12192000" cy="6857999"/>
          </a:xfrm>
          <a:prstGeom prst="rect">
            <a:avLst/>
          </a:prstGeom>
          <a:solidFill>
            <a:srgbClr val="171717">
              <a:alpha val="50000"/>
            </a:srgbClr>
          </a:solidFill>
          <a:ln w="57150" cap="flat">
            <a:noFill/>
            <a:prstDash val="solid"/>
            <a:miter/>
          </a:ln>
        </p:spPr>
        <p:txBody>
          <a:bodyPr rtlCol="0" anchor="ctr"/>
          <a:lstStyle/>
          <a:p>
            <a:pPr algn="ctr"/>
            <a:endParaRPr lang="ko-KR" altLang="en-US" sz="2800" dirty="0">
              <a:latin typeface="+mj-lt"/>
            </a:endParaRPr>
          </a:p>
        </p:txBody>
      </p:sp>
      <p:grpSp>
        <p:nvGrpSpPr>
          <p:cNvPr id="4" name="그룹 3">
            <a:extLst>
              <a:ext uri="{FF2B5EF4-FFF2-40B4-BE49-F238E27FC236}">
                <a16:creationId xmlns:a16="http://schemas.microsoft.com/office/drawing/2014/main" id="{10D9DC45-5E93-44D3-9760-5A9D7D96915F}"/>
              </a:ext>
            </a:extLst>
          </p:cNvPr>
          <p:cNvGrpSpPr/>
          <p:nvPr userDrawn="1"/>
        </p:nvGrpSpPr>
        <p:grpSpPr>
          <a:xfrm>
            <a:off x="719750" y="720000"/>
            <a:ext cx="10752500" cy="5418000"/>
            <a:chOff x="719750" y="720000"/>
            <a:chExt cx="10752500" cy="5418000"/>
          </a:xfrm>
        </p:grpSpPr>
        <p:pic>
          <p:nvPicPr>
            <p:cNvPr id="5" name="그래픽 4">
              <a:extLst>
                <a:ext uri="{FF2B5EF4-FFF2-40B4-BE49-F238E27FC236}">
                  <a16:creationId xmlns:a16="http://schemas.microsoft.com/office/drawing/2014/main" id="{96650922-4CF4-4999-AE94-393C15E3392D}"/>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250000" y="720000"/>
              <a:ext cx="222250" cy="222250"/>
            </a:xfrm>
            <a:prstGeom prst="rect">
              <a:avLst/>
            </a:prstGeom>
          </p:spPr>
        </p:pic>
        <p:pic>
          <p:nvPicPr>
            <p:cNvPr id="6" name="그래픽 5">
              <a:extLst>
                <a:ext uri="{FF2B5EF4-FFF2-40B4-BE49-F238E27FC236}">
                  <a16:creationId xmlns:a16="http://schemas.microsoft.com/office/drawing/2014/main" id="{9E67A71A-C77E-474C-9F7C-EE8C42A0515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flipV="1">
              <a:off x="11250000" y="5915750"/>
              <a:ext cx="222250" cy="222250"/>
            </a:xfrm>
            <a:prstGeom prst="rect">
              <a:avLst/>
            </a:prstGeom>
          </p:spPr>
        </p:pic>
        <p:pic>
          <p:nvPicPr>
            <p:cNvPr id="7" name="그래픽 6">
              <a:extLst>
                <a:ext uri="{FF2B5EF4-FFF2-40B4-BE49-F238E27FC236}">
                  <a16:creationId xmlns:a16="http://schemas.microsoft.com/office/drawing/2014/main" id="{F3F5D98C-20EE-4D8D-B66C-B6EF4E21506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flipH="1">
              <a:off x="719750" y="720000"/>
              <a:ext cx="222250" cy="222250"/>
            </a:xfrm>
            <a:prstGeom prst="rect">
              <a:avLst/>
            </a:prstGeom>
          </p:spPr>
        </p:pic>
        <p:pic>
          <p:nvPicPr>
            <p:cNvPr id="8" name="그래픽 7">
              <a:extLst>
                <a:ext uri="{FF2B5EF4-FFF2-40B4-BE49-F238E27FC236}">
                  <a16:creationId xmlns:a16="http://schemas.microsoft.com/office/drawing/2014/main" id="{FAE6799C-F2FD-42D2-A4C1-863D0C1CB78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flipH="1" flipV="1">
              <a:off x="719750" y="5915750"/>
              <a:ext cx="222250" cy="222250"/>
            </a:xfrm>
            <a:prstGeom prst="rect">
              <a:avLst/>
            </a:prstGeom>
          </p:spPr>
        </p:pic>
      </p:grpSp>
    </p:spTree>
    <p:extLst>
      <p:ext uri="{BB962C8B-B14F-4D97-AF65-F5344CB8AC3E}">
        <p14:creationId xmlns:p14="http://schemas.microsoft.com/office/powerpoint/2010/main" val="1763923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9.jpeg"/><Relationship Id="rId2" Type="http://schemas.openxmlformats.org/officeDocument/2006/relationships/image" Target="../media/image13.png"/><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15.jpeg"/><Relationship Id="rId11" Type="http://schemas.openxmlformats.org/officeDocument/2006/relationships/image" Target="../media/image18.jpeg"/><Relationship Id="rId5" Type="http://schemas.microsoft.com/office/2007/relationships/hdphoto" Target="../media/hdphoto3.wdp"/><Relationship Id="rId15" Type="http://schemas.openxmlformats.org/officeDocument/2006/relationships/image" Target="../media/image22.png"/><Relationship Id="rId10" Type="http://schemas.microsoft.com/office/2007/relationships/hdphoto" Target="../media/hdphoto5.wdp"/><Relationship Id="rId4" Type="http://schemas.openxmlformats.org/officeDocument/2006/relationships/image" Target="../media/image14.png"/><Relationship Id="rId9" Type="http://schemas.openxmlformats.org/officeDocument/2006/relationships/image" Target="../media/image17.jpeg"/><Relationship Id="rId1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6" y="640080"/>
            <a:ext cx="5898865" cy="3657600"/>
          </a:xfrm>
        </p:spPr>
        <p:txBody>
          <a:bodyPr tIns="0" rIns="0" bIns="0">
            <a:normAutofit/>
          </a:bodyPr>
          <a:lstStyle/>
          <a:p>
            <a:r>
              <a:rPr lang="en-AU" sz="4000" i="1" dirty="0"/>
              <a:t>Transgender &amp; Gender Diversity and Non-Binary: Moving Forward, Not Backward</a:t>
            </a:r>
            <a:endParaRPr lang="en-US" sz="40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7" y="5577840"/>
            <a:ext cx="5724144" cy="774834"/>
          </a:xfrm>
        </p:spPr>
        <p:txBody>
          <a:bodyPr tIns="91440" rIns="0" bIns="0"/>
          <a:lstStyle/>
          <a:p>
            <a:r>
              <a:rPr lang="en-US" dirty="0"/>
              <a:t>Michelle Sheppard </a:t>
            </a:r>
            <a:r>
              <a:rPr lang="en-US" sz="1400" dirty="0"/>
              <a:t>(She/Her)</a:t>
            </a:r>
          </a:p>
          <a:p>
            <a:r>
              <a:rPr lang="en-AU" sz="1200" dirty="0"/>
              <a:t>September 10, 2024</a:t>
            </a:r>
          </a:p>
          <a:p>
            <a:endParaRPr lang="en-US" sz="1400" dirty="0"/>
          </a:p>
          <a:p>
            <a:endParaRPr lang="en-US" dirty="0"/>
          </a:p>
        </p:txBody>
      </p:sp>
      <p:pic>
        <p:nvPicPr>
          <p:cNvPr id="5" name="Picture 4" descr="A person with long hair and yellow background&#10;&#10;Description automatically generated">
            <a:extLst>
              <a:ext uri="{FF2B5EF4-FFF2-40B4-BE49-F238E27FC236}">
                <a16:creationId xmlns:a16="http://schemas.microsoft.com/office/drawing/2014/main" id="{AF8F39E4-7FB3-D3A2-AADD-C42FB78703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19072"/>
            <a:ext cx="1720800" cy="1720800"/>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097280" y="2560320"/>
            <a:ext cx="4645152" cy="3566160"/>
          </a:xfrm>
          <a:noFill/>
        </p:spPr>
        <p:txBody>
          <a:bodyPr lIns="0" tIns="0" rIns="0" bIns="0" anchor="t" anchorCtr="0">
            <a:noAutofit/>
          </a:bodyPr>
          <a:lstStyle/>
          <a:p>
            <a:r>
              <a:rPr lang="en-AU" b="1" dirty="0"/>
              <a:t>The Business Case for DEIB </a:t>
            </a:r>
            <a:br>
              <a:rPr lang="en-AU" b="1" dirty="0"/>
            </a:br>
            <a:r>
              <a:rPr lang="en-AU" b="1" dirty="0"/>
              <a:t>(Specific to TGDNB)</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096000" y="2560320"/>
            <a:ext cx="5257800" cy="3565525"/>
          </a:xfrm>
          <a:noFill/>
        </p:spPr>
        <p:txBody>
          <a:bodyPr anchor="t" anchorCtr="0">
            <a:normAutofit fontScale="70000" lnSpcReduction="20000"/>
          </a:bodyPr>
          <a:lstStyle/>
          <a:p>
            <a:pPr>
              <a:buFont typeface="Arial" panose="020B0604020202020204" pitchFamily="34" charset="0"/>
              <a:buChar char="•"/>
            </a:pPr>
            <a:r>
              <a:rPr lang="en-AU" sz="3200" dirty="0"/>
              <a:t>Creating a work environment where transgender and non-binary employees feel valued increases engagement, resulting in higher productivity and lower turnover​.</a:t>
            </a:r>
          </a:p>
          <a:p>
            <a:pPr>
              <a:buFont typeface="Arial" panose="020B0604020202020204" pitchFamily="34" charset="0"/>
              <a:buChar char="•"/>
            </a:pPr>
            <a:r>
              <a:rPr lang="en-AU" sz="3200" dirty="0"/>
              <a:t>Businesses prioritising DEIB see improved performance by fostering innovation, as diverse perspectives drive better problem-solving​.</a:t>
            </a:r>
          </a:p>
          <a:p>
            <a:pPr>
              <a:buFont typeface="Arial" panose="020B0604020202020204" pitchFamily="34" charset="0"/>
              <a:buChar char="•"/>
            </a:pPr>
            <a:r>
              <a:rPr lang="en-AU" sz="3200" dirty="0"/>
              <a:t>Contrary to criticisms, DEIB efforts do not undermine meritocracy but instead enhance it by ensuring equal opportunities for marginalised groups, especially transgender employees​.</a:t>
            </a:r>
            <a:endParaRPr lang="en-AU" sz="2400" dirty="0"/>
          </a:p>
        </p:txBody>
      </p:sp>
    </p:spTree>
    <p:extLst>
      <p:ext uri="{BB962C8B-B14F-4D97-AF65-F5344CB8AC3E}">
        <p14:creationId xmlns:p14="http://schemas.microsoft.com/office/powerpoint/2010/main" val="419863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029200" cy="3474720"/>
          </a:xfrm>
          <a:noFill/>
        </p:spPr>
        <p:txBody>
          <a:bodyPr lIns="0" tIns="0" rIns="0" bIns="0">
            <a:noAutofit/>
          </a:bodyPr>
          <a:lstStyle/>
          <a:p>
            <a:r>
              <a:rPr lang="en-AU" sz="3600" b="1" dirty="0"/>
              <a:t>Why DEIB is Critical for TGDNB People in 2024</a:t>
            </a:r>
            <a:endParaRPr lang="en-US" sz="7200" dirty="0"/>
          </a:p>
        </p:txBody>
      </p:sp>
      <p:sp>
        <p:nvSpPr>
          <p:cNvPr id="4" name="Content Placeholder 2">
            <a:extLst>
              <a:ext uri="{FF2B5EF4-FFF2-40B4-BE49-F238E27FC236}">
                <a16:creationId xmlns:a16="http://schemas.microsoft.com/office/drawing/2014/main" id="{D0298767-729B-A799-9538-3275041939F3}"/>
              </a:ext>
            </a:extLst>
          </p:cNvPr>
          <p:cNvSpPr txBox="1">
            <a:spLocks/>
          </p:cNvSpPr>
          <p:nvPr/>
        </p:nvSpPr>
        <p:spPr>
          <a:xfrm>
            <a:off x="6096000" y="2394857"/>
            <a:ext cx="5257800" cy="3942443"/>
          </a:xfrm>
          <a:prstGeom prst="rect">
            <a:avLst/>
          </a:prstGeom>
          <a:noFill/>
        </p:spPr>
        <p:txBody>
          <a:bodyPr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AU" dirty="0">
                <a:solidFill>
                  <a:schemeClr val="bg1"/>
                </a:solidFill>
              </a:rPr>
              <a:t>DEIB is not just about symbolic gestures—it provides the necessary framework to ensure psychological safety for transgender and non-binary employees, fostering an environment of respect and collaboration​.</a:t>
            </a:r>
          </a:p>
          <a:p>
            <a:pPr>
              <a:buFont typeface="Arial" panose="020B0604020202020204" pitchFamily="34" charset="0"/>
              <a:buChar char="•"/>
            </a:pPr>
            <a:endParaRPr lang="en-AU" dirty="0">
              <a:solidFill>
                <a:schemeClr val="bg1"/>
              </a:solidFill>
            </a:endParaRPr>
          </a:p>
          <a:p>
            <a:pPr>
              <a:buFont typeface="Arial" panose="020B0604020202020204" pitchFamily="34" charset="0"/>
              <a:buChar char="•"/>
            </a:pPr>
            <a:r>
              <a:rPr lang="en-AU" dirty="0">
                <a:solidFill>
                  <a:schemeClr val="bg1"/>
                </a:solidFill>
              </a:rPr>
              <a:t>TGDNB individuals face unique barriers to professional advancement, pay equity, and leadership roles. Without a strong commitment to DEIB, these inequities will persist​.</a:t>
            </a:r>
          </a:p>
        </p:txBody>
      </p:sp>
    </p:spTree>
    <p:extLst>
      <p:ext uri="{BB962C8B-B14F-4D97-AF65-F5344CB8AC3E}">
        <p14:creationId xmlns:p14="http://schemas.microsoft.com/office/powerpoint/2010/main" val="99758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097280" y="2560320"/>
            <a:ext cx="4645152" cy="3566160"/>
          </a:xfrm>
          <a:noFill/>
        </p:spPr>
        <p:txBody>
          <a:bodyPr lIns="0" tIns="0" rIns="0" bIns="0" anchor="t" anchorCtr="0">
            <a:noAutofit/>
          </a:bodyPr>
          <a:lstStyle/>
          <a:p>
            <a:r>
              <a:rPr lang="en-AU" b="1" dirty="0"/>
              <a:t>Key Challenges to TGDNB Inclusion in 2024</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096000" y="2560320"/>
            <a:ext cx="5257800" cy="3565525"/>
          </a:xfrm>
          <a:noFill/>
        </p:spPr>
        <p:txBody>
          <a:bodyPr anchor="t" anchorCtr="0">
            <a:normAutofit fontScale="62500" lnSpcReduction="20000"/>
          </a:bodyPr>
          <a:lstStyle/>
          <a:p>
            <a:pPr>
              <a:buFont typeface="Arial" panose="020B0604020202020204" pitchFamily="34" charset="0"/>
              <a:buChar char="•"/>
            </a:pPr>
            <a:r>
              <a:rPr lang="en-AU" sz="4000" dirty="0"/>
              <a:t>Corporate rollbacks of DEI initiatives, as seen with companies negatively impact TGDNB employees who rely on inclusive policies to feel safe and valued​.</a:t>
            </a:r>
          </a:p>
          <a:p>
            <a:pPr>
              <a:buFont typeface="Arial" panose="020B0604020202020204" pitchFamily="34" charset="0"/>
              <a:buChar char="•"/>
            </a:pPr>
            <a:endParaRPr lang="en-AU" sz="4000" dirty="0"/>
          </a:p>
          <a:p>
            <a:pPr>
              <a:buFont typeface="Arial" panose="020B0604020202020204" pitchFamily="34" charset="0"/>
              <a:buChar char="•"/>
            </a:pPr>
            <a:r>
              <a:rPr lang="en-AU" sz="4000" dirty="0"/>
              <a:t>Media-driven backlash against “wokeness” and socially motivated policies continues to polarize public opinion, often putting TGDNB rights at risk​.</a:t>
            </a:r>
            <a:endParaRPr lang="en-AU" sz="2400" dirty="0"/>
          </a:p>
        </p:txBody>
      </p:sp>
    </p:spTree>
    <p:extLst>
      <p:ext uri="{BB962C8B-B14F-4D97-AF65-F5344CB8AC3E}">
        <p14:creationId xmlns:p14="http://schemas.microsoft.com/office/powerpoint/2010/main" val="132376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24D9F4-D1B3-4B11-A1FB-7E52B84E20C0}"/>
              </a:ext>
            </a:extLst>
          </p:cNvPr>
          <p:cNvSpPr txBox="1"/>
          <p:nvPr/>
        </p:nvSpPr>
        <p:spPr>
          <a:xfrm>
            <a:off x="856617" y="847195"/>
            <a:ext cx="504950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Poppins Light"/>
                <a:ea typeface="Arial Unicode MS"/>
                <a:cs typeface="+mn-cs"/>
              </a:rPr>
              <a:t>Back to our earlier comments...</a:t>
            </a:r>
          </a:p>
        </p:txBody>
      </p:sp>
      <p:sp>
        <p:nvSpPr>
          <p:cNvPr id="3" name="TextBox 2">
            <a:extLst>
              <a:ext uri="{FF2B5EF4-FFF2-40B4-BE49-F238E27FC236}">
                <a16:creationId xmlns:a16="http://schemas.microsoft.com/office/drawing/2014/main" id="{91BC169F-C1E0-C45D-6E7C-2081F02E3677}"/>
              </a:ext>
            </a:extLst>
          </p:cNvPr>
          <p:cNvSpPr txBox="1"/>
          <p:nvPr/>
        </p:nvSpPr>
        <p:spPr>
          <a:xfrm>
            <a:off x="1857828" y="3968408"/>
            <a:ext cx="8476343" cy="400110"/>
          </a:xfrm>
          <a:prstGeom prst="rect">
            <a:avLst/>
          </a:prstGeom>
          <a:noFill/>
        </p:spPr>
        <p:txBody>
          <a:bodyPr wrap="square" rtlCol="0">
            <a:spAutoFit/>
          </a:bodyPr>
          <a:lstStyle>
            <a:defPPr>
              <a:defRPr lang="ko-KR"/>
            </a:defPPr>
            <a:lvl1pPr>
              <a:defRPr sz="1100"/>
            </a:lvl1pPr>
          </a:lstStyle>
          <a:p>
            <a:r>
              <a:rPr lang="en-AU" sz="2000" b="1" dirty="0">
                <a:solidFill>
                  <a:schemeClr val="bg1"/>
                </a:solidFill>
              </a:rPr>
              <a:t>4. Business Decisions Based on Consumer Backlash</a:t>
            </a:r>
          </a:p>
        </p:txBody>
      </p:sp>
      <p:sp>
        <p:nvSpPr>
          <p:cNvPr id="2" name="TextBox 1">
            <a:extLst>
              <a:ext uri="{FF2B5EF4-FFF2-40B4-BE49-F238E27FC236}">
                <a16:creationId xmlns:a16="http://schemas.microsoft.com/office/drawing/2014/main" id="{6DE1EF73-ECB4-42F7-7805-9F80BE2342CE}"/>
              </a:ext>
            </a:extLst>
          </p:cNvPr>
          <p:cNvSpPr txBox="1"/>
          <p:nvPr/>
        </p:nvSpPr>
        <p:spPr>
          <a:xfrm>
            <a:off x="1857828" y="3272813"/>
            <a:ext cx="5043511" cy="400110"/>
          </a:xfrm>
          <a:prstGeom prst="rect">
            <a:avLst/>
          </a:prstGeom>
          <a:noFill/>
        </p:spPr>
        <p:txBody>
          <a:bodyPr wrap="square" rtlCol="0" anchor="ctr" anchorCtr="0">
            <a:spAutoFit/>
          </a:bodyPr>
          <a:lstStyle>
            <a:defPPr>
              <a:defRPr lang="ko-KR"/>
            </a:defPPr>
            <a:lvl1pPr>
              <a:defRPr sz="1400">
                <a:solidFill>
                  <a:srgbClr val="1E292E"/>
                </a:solidFill>
              </a:defRPr>
            </a:lvl1pPr>
          </a:lstStyle>
          <a:p>
            <a:r>
              <a:rPr lang="en-AU" sz="2000" b="1" dirty="0">
                <a:solidFill>
                  <a:schemeClr val="bg1"/>
                </a:solidFill>
              </a:rPr>
              <a:t>3. Political and Legislative Pressures</a:t>
            </a:r>
          </a:p>
        </p:txBody>
      </p:sp>
      <p:sp>
        <p:nvSpPr>
          <p:cNvPr id="5" name="TextBox 4">
            <a:extLst>
              <a:ext uri="{FF2B5EF4-FFF2-40B4-BE49-F238E27FC236}">
                <a16:creationId xmlns:a16="http://schemas.microsoft.com/office/drawing/2014/main" id="{A7D77D0A-D3E0-DE30-5A8B-4E9F45D0BAA6}"/>
              </a:ext>
            </a:extLst>
          </p:cNvPr>
          <p:cNvSpPr txBox="1"/>
          <p:nvPr/>
        </p:nvSpPr>
        <p:spPr>
          <a:xfrm>
            <a:off x="1857828" y="2577218"/>
            <a:ext cx="7924526" cy="400110"/>
          </a:xfrm>
          <a:prstGeom prst="rect">
            <a:avLst/>
          </a:prstGeom>
          <a:noFill/>
        </p:spPr>
        <p:txBody>
          <a:bodyPr wrap="square" rtlCol="0" anchor="ctr" anchorCtr="0">
            <a:spAutoFit/>
          </a:bodyPr>
          <a:lstStyle>
            <a:defPPr>
              <a:defRPr lang="ko-KR"/>
            </a:defPPr>
            <a:lvl1pPr>
              <a:defRPr sz="1400">
                <a:solidFill>
                  <a:srgbClr val="1E292E"/>
                </a:solidFill>
              </a:defRPr>
            </a:lvl1pPr>
          </a:lstStyle>
          <a:p>
            <a:r>
              <a:rPr lang="en-AU" sz="2000" b="1" dirty="0">
                <a:solidFill>
                  <a:schemeClr val="bg1"/>
                </a:solidFill>
              </a:rPr>
              <a:t>2. Misrepresentation and Fearmongering in the Media</a:t>
            </a:r>
          </a:p>
        </p:txBody>
      </p:sp>
      <p:sp>
        <p:nvSpPr>
          <p:cNvPr id="7" name="TextBox 6">
            <a:extLst>
              <a:ext uri="{FF2B5EF4-FFF2-40B4-BE49-F238E27FC236}">
                <a16:creationId xmlns:a16="http://schemas.microsoft.com/office/drawing/2014/main" id="{ECEE69D1-9B00-DD22-0BFD-9DA251D59521}"/>
              </a:ext>
            </a:extLst>
          </p:cNvPr>
          <p:cNvSpPr txBox="1"/>
          <p:nvPr/>
        </p:nvSpPr>
        <p:spPr>
          <a:xfrm>
            <a:off x="1857828" y="1881623"/>
            <a:ext cx="7532640" cy="400110"/>
          </a:xfrm>
          <a:prstGeom prst="rect">
            <a:avLst/>
          </a:prstGeom>
          <a:noFill/>
        </p:spPr>
        <p:txBody>
          <a:bodyPr wrap="square" rtlCol="0" anchor="ctr" anchorCtr="0">
            <a:spAutoFit/>
          </a:bodyPr>
          <a:lstStyle>
            <a:defPPr>
              <a:defRPr lang="ko-KR"/>
            </a:defPPr>
            <a:lvl1pPr>
              <a:defRPr sz="1400">
                <a:solidFill>
                  <a:srgbClr val="1E292E"/>
                </a:solidFill>
              </a:defRPr>
            </a:lvl1pPr>
          </a:lstStyle>
          <a:p>
            <a:r>
              <a:rPr lang="en-AU" sz="2000" b="1" dirty="0">
                <a:solidFill>
                  <a:schemeClr val="bg1"/>
                </a:solidFill>
              </a:rPr>
              <a:t>1. Backlash Against Transgender Visibility and Rights</a:t>
            </a:r>
          </a:p>
        </p:txBody>
      </p:sp>
      <p:sp>
        <p:nvSpPr>
          <p:cNvPr id="10" name="TextBox 9">
            <a:extLst>
              <a:ext uri="{FF2B5EF4-FFF2-40B4-BE49-F238E27FC236}">
                <a16:creationId xmlns:a16="http://schemas.microsoft.com/office/drawing/2014/main" id="{306B7A48-3018-7706-380C-5706243562A4}"/>
              </a:ext>
            </a:extLst>
          </p:cNvPr>
          <p:cNvSpPr txBox="1"/>
          <p:nvPr/>
        </p:nvSpPr>
        <p:spPr>
          <a:xfrm>
            <a:off x="4344016" y="274710"/>
            <a:ext cx="4020072"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Transgender and </a:t>
            </a:r>
            <a:r>
              <a:rPr lang="en-US" altLang="ko-KR" sz="2000" b="1" dirty="0">
                <a:solidFill>
                  <a:prstClr val="white"/>
                </a:solidFill>
                <a:latin typeface="Poppins Light"/>
                <a:ea typeface="Arial Unicode MS"/>
              </a:rPr>
              <a:t>DEI</a:t>
            </a:r>
            <a:endPar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endParaRPr>
          </a:p>
        </p:txBody>
      </p:sp>
      <p:sp>
        <p:nvSpPr>
          <p:cNvPr id="11" name="TextBox 10">
            <a:extLst>
              <a:ext uri="{FF2B5EF4-FFF2-40B4-BE49-F238E27FC236}">
                <a16:creationId xmlns:a16="http://schemas.microsoft.com/office/drawing/2014/main" id="{58A00585-83AA-4198-4C87-373A3375A399}"/>
              </a:ext>
            </a:extLst>
          </p:cNvPr>
          <p:cNvSpPr txBox="1"/>
          <p:nvPr/>
        </p:nvSpPr>
        <p:spPr>
          <a:xfrm>
            <a:off x="1857827" y="4664003"/>
            <a:ext cx="8476343" cy="400110"/>
          </a:xfrm>
          <a:prstGeom prst="rect">
            <a:avLst/>
          </a:prstGeom>
          <a:noFill/>
        </p:spPr>
        <p:txBody>
          <a:bodyPr wrap="square" rtlCol="0">
            <a:spAutoFit/>
          </a:bodyPr>
          <a:lstStyle>
            <a:defPPr>
              <a:defRPr lang="ko-KR"/>
            </a:defPPr>
            <a:lvl1pPr>
              <a:defRPr sz="1100"/>
            </a:lvl1pPr>
          </a:lstStyle>
          <a:p>
            <a:r>
              <a:rPr lang="en-AU" sz="2000" b="1" dirty="0">
                <a:solidFill>
                  <a:schemeClr val="bg1"/>
                </a:solidFill>
              </a:rPr>
              <a:t>5. Broader “Anti-Woke” Sentiment</a:t>
            </a:r>
          </a:p>
        </p:txBody>
      </p:sp>
    </p:spTree>
    <p:extLst>
      <p:ext uri="{BB962C8B-B14F-4D97-AF65-F5344CB8AC3E}">
        <p14:creationId xmlns:p14="http://schemas.microsoft.com/office/powerpoint/2010/main" val="320453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029200" cy="3474720"/>
          </a:xfrm>
          <a:noFill/>
        </p:spPr>
        <p:txBody>
          <a:bodyPr lIns="0" tIns="0" rIns="0" bIns="0">
            <a:noAutofit/>
          </a:bodyPr>
          <a:lstStyle/>
          <a:p>
            <a:r>
              <a:rPr lang="en-AU" sz="4000" b="1" dirty="0"/>
              <a:t>Moving Forward – Actions for Progress</a:t>
            </a:r>
            <a:endParaRPr lang="en-US" sz="23900" dirty="0"/>
          </a:p>
        </p:txBody>
      </p:sp>
      <p:sp>
        <p:nvSpPr>
          <p:cNvPr id="4" name="Content Placeholder 2">
            <a:extLst>
              <a:ext uri="{FF2B5EF4-FFF2-40B4-BE49-F238E27FC236}">
                <a16:creationId xmlns:a16="http://schemas.microsoft.com/office/drawing/2014/main" id="{D0298767-729B-A799-9538-3275041939F3}"/>
              </a:ext>
            </a:extLst>
          </p:cNvPr>
          <p:cNvSpPr txBox="1">
            <a:spLocks/>
          </p:cNvSpPr>
          <p:nvPr/>
        </p:nvSpPr>
        <p:spPr>
          <a:xfrm>
            <a:off x="6096000" y="2394857"/>
            <a:ext cx="5257800" cy="3942443"/>
          </a:xfrm>
          <a:prstGeom prst="rect">
            <a:avLst/>
          </a:prstGeom>
          <a:noFill/>
        </p:spPr>
        <p:txBody>
          <a:bodyPr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AU" dirty="0">
                <a:solidFill>
                  <a:schemeClr val="bg1"/>
                </a:solidFill>
              </a:rPr>
              <a:t>Moving forward requires not just vocal support for DEIB but also concrete actions and measurable goals that ensure transgender and non-binary employees feel included, protected, and empowered​.</a:t>
            </a:r>
          </a:p>
          <a:p>
            <a:pPr>
              <a:buFont typeface="Arial" panose="020B0604020202020204" pitchFamily="34" charset="0"/>
              <a:buChar char="•"/>
            </a:pPr>
            <a:r>
              <a:rPr lang="en-AU" dirty="0">
                <a:solidFill>
                  <a:schemeClr val="bg1"/>
                </a:solidFill>
              </a:rPr>
              <a:t>It's essential that businesses and policymakers resist the temptation to roll back DEI commitments in the face of backlash and instead double down on efforts to create equitable environments​.</a:t>
            </a:r>
          </a:p>
        </p:txBody>
      </p:sp>
    </p:spTree>
    <p:extLst>
      <p:ext uri="{BB962C8B-B14F-4D97-AF65-F5344CB8AC3E}">
        <p14:creationId xmlns:p14="http://schemas.microsoft.com/office/powerpoint/2010/main" val="335661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24D9F4-D1B3-4B11-A1FB-7E52B84E20C0}"/>
              </a:ext>
            </a:extLst>
          </p:cNvPr>
          <p:cNvSpPr txBox="1"/>
          <p:nvPr/>
        </p:nvSpPr>
        <p:spPr>
          <a:xfrm>
            <a:off x="1146901" y="838231"/>
            <a:ext cx="766326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b="1" dirty="0">
                <a:solidFill>
                  <a:schemeClr val="bg1"/>
                </a:solidFill>
              </a:rPr>
              <a:t>Moving Forward – Actions for Progress</a:t>
            </a:r>
            <a:r>
              <a:rPr kumimoji="0" lang="en-AU" sz="2000" b="1" i="0" u="none" strike="noStrike" kern="1200" cap="none" spc="0" normalizeH="0" baseline="0" noProof="0" dirty="0">
                <a:ln>
                  <a:noFill/>
                </a:ln>
                <a:solidFill>
                  <a:schemeClr val="bg1"/>
                </a:solidFill>
                <a:effectLst/>
                <a:uLnTx/>
                <a:uFillTx/>
                <a:ea typeface="Arial Unicode MS"/>
                <a:cs typeface="+mn-cs"/>
              </a:rPr>
              <a:t>...</a:t>
            </a:r>
          </a:p>
        </p:txBody>
      </p:sp>
      <p:sp>
        <p:nvSpPr>
          <p:cNvPr id="3" name="TextBox 2">
            <a:extLst>
              <a:ext uri="{FF2B5EF4-FFF2-40B4-BE49-F238E27FC236}">
                <a16:creationId xmlns:a16="http://schemas.microsoft.com/office/drawing/2014/main" id="{91BC169F-C1E0-C45D-6E7C-2081F02E3677}"/>
              </a:ext>
            </a:extLst>
          </p:cNvPr>
          <p:cNvSpPr txBox="1"/>
          <p:nvPr/>
        </p:nvSpPr>
        <p:spPr>
          <a:xfrm>
            <a:off x="1857828" y="3968408"/>
            <a:ext cx="8476343" cy="400110"/>
          </a:xfrm>
          <a:prstGeom prst="rect">
            <a:avLst/>
          </a:prstGeom>
          <a:noFill/>
        </p:spPr>
        <p:txBody>
          <a:bodyPr wrap="square" rtlCol="0">
            <a:spAutoFit/>
          </a:bodyPr>
          <a:lstStyle>
            <a:defPPr>
              <a:defRPr lang="ko-KR"/>
            </a:defPPr>
            <a:lvl1pPr>
              <a:defRPr sz="1100"/>
            </a:lvl1pPr>
          </a:lstStyle>
          <a:p>
            <a:r>
              <a:rPr lang="en-AU" sz="2000" b="1" dirty="0">
                <a:solidFill>
                  <a:schemeClr val="bg1"/>
                </a:solidFill>
              </a:rPr>
              <a:t>4. Amplify TGDNB Voices in the Workplace</a:t>
            </a:r>
          </a:p>
        </p:txBody>
      </p:sp>
      <p:sp>
        <p:nvSpPr>
          <p:cNvPr id="2" name="TextBox 1">
            <a:extLst>
              <a:ext uri="{FF2B5EF4-FFF2-40B4-BE49-F238E27FC236}">
                <a16:creationId xmlns:a16="http://schemas.microsoft.com/office/drawing/2014/main" id="{6DE1EF73-ECB4-42F7-7805-9F80BE2342CE}"/>
              </a:ext>
            </a:extLst>
          </p:cNvPr>
          <p:cNvSpPr txBox="1"/>
          <p:nvPr/>
        </p:nvSpPr>
        <p:spPr>
          <a:xfrm>
            <a:off x="1857828" y="3272813"/>
            <a:ext cx="8273143" cy="400110"/>
          </a:xfrm>
          <a:prstGeom prst="rect">
            <a:avLst/>
          </a:prstGeom>
          <a:noFill/>
        </p:spPr>
        <p:txBody>
          <a:bodyPr wrap="square" rtlCol="0" anchor="ctr" anchorCtr="0">
            <a:spAutoFit/>
          </a:bodyPr>
          <a:lstStyle>
            <a:defPPr>
              <a:defRPr lang="ko-KR"/>
            </a:defPPr>
            <a:lvl1pPr>
              <a:defRPr sz="1400">
                <a:solidFill>
                  <a:srgbClr val="1E292E"/>
                </a:solidFill>
              </a:defRPr>
            </a:lvl1pPr>
          </a:lstStyle>
          <a:p>
            <a:r>
              <a:rPr lang="en-AU" sz="2000" b="1" dirty="0">
                <a:solidFill>
                  <a:schemeClr val="bg1"/>
                </a:solidFill>
              </a:rPr>
              <a:t>3. Foster a Culture of Inclusion through Training</a:t>
            </a:r>
          </a:p>
        </p:txBody>
      </p:sp>
      <p:sp>
        <p:nvSpPr>
          <p:cNvPr id="5" name="TextBox 4">
            <a:extLst>
              <a:ext uri="{FF2B5EF4-FFF2-40B4-BE49-F238E27FC236}">
                <a16:creationId xmlns:a16="http://schemas.microsoft.com/office/drawing/2014/main" id="{A7D77D0A-D3E0-DE30-5A8B-4E9F45D0BAA6}"/>
              </a:ext>
            </a:extLst>
          </p:cNvPr>
          <p:cNvSpPr txBox="1"/>
          <p:nvPr/>
        </p:nvSpPr>
        <p:spPr>
          <a:xfrm>
            <a:off x="1857828" y="2577218"/>
            <a:ext cx="9724572" cy="400110"/>
          </a:xfrm>
          <a:prstGeom prst="rect">
            <a:avLst/>
          </a:prstGeom>
          <a:noFill/>
        </p:spPr>
        <p:txBody>
          <a:bodyPr wrap="square" rtlCol="0" anchor="ctr" anchorCtr="0">
            <a:spAutoFit/>
          </a:bodyPr>
          <a:lstStyle>
            <a:defPPr>
              <a:defRPr lang="ko-KR"/>
            </a:defPPr>
            <a:lvl1pPr>
              <a:defRPr sz="1400">
                <a:solidFill>
                  <a:srgbClr val="1E292E"/>
                </a:solidFill>
              </a:defRPr>
            </a:lvl1pPr>
          </a:lstStyle>
          <a:p>
            <a:r>
              <a:rPr lang="en-AU" sz="2000" b="1" dirty="0">
                <a:solidFill>
                  <a:schemeClr val="bg1"/>
                </a:solidFill>
              </a:rPr>
              <a:t>2. Create Pathways for TGDNB Recruitment and Leadership Development</a:t>
            </a:r>
          </a:p>
        </p:txBody>
      </p:sp>
      <p:sp>
        <p:nvSpPr>
          <p:cNvPr id="7" name="TextBox 6">
            <a:extLst>
              <a:ext uri="{FF2B5EF4-FFF2-40B4-BE49-F238E27FC236}">
                <a16:creationId xmlns:a16="http://schemas.microsoft.com/office/drawing/2014/main" id="{ECEE69D1-9B00-DD22-0BFD-9DA251D59521}"/>
              </a:ext>
            </a:extLst>
          </p:cNvPr>
          <p:cNvSpPr txBox="1"/>
          <p:nvPr/>
        </p:nvSpPr>
        <p:spPr>
          <a:xfrm>
            <a:off x="1857828" y="1881623"/>
            <a:ext cx="7532640" cy="400110"/>
          </a:xfrm>
          <a:prstGeom prst="rect">
            <a:avLst/>
          </a:prstGeom>
          <a:noFill/>
        </p:spPr>
        <p:txBody>
          <a:bodyPr wrap="square" rtlCol="0" anchor="ctr" anchorCtr="0">
            <a:spAutoFit/>
          </a:bodyPr>
          <a:lstStyle>
            <a:defPPr>
              <a:defRPr lang="ko-KR"/>
            </a:defPPr>
            <a:lvl1pPr>
              <a:defRPr sz="1400">
                <a:solidFill>
                  <a:srgbClr val="1E292E"/>
                </a:solidFill>
              </a:defRPr>
            </a:lvl1pPr>
          </a:lstStyle>
          <a:p>
            <a:r>
              <a:rPr lang="en-AU" sz="2000" b="1" dirty="0">
                <a:solidFill>
                  <a:schemeClr val="bg1"/>
                </a:solidFill>
              </a:rPr>
              <a:t>1. Implement Inclusive Policies and Practices</a:t>
            </a:r>
          </a:p>
        </p:txBody>
      </p:sp>
      <p:sp>
        <p:nvSpPr>
          <p:cNvPr id="10" name="TextBox 9">
            <a:extLst>
              <a:ext uri="{FF2B5EF4-FFF2-40B4-BE49-F238E27FC236}">
                <a16:creationId xmlns:a16="http://schemas.microsoft.com/office/drawing/2014/main" id="{306B7A48-3018-7706-380C-5706243562A4}"/>
              </a:ext>
            </a:extLst>
          </p:cNvPr>
          <p:cNvSpPr txBox="1"/>
          <p:nvPr/>
        </p:nvSpPr>
        <p:spPr>
          <a:xfrm>
            <a:off x="4344016" y="274710"/>
            <a:ext cx="4020072"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Transgender and </a:t>
            </a:r>
            <a:r>
              <a:rPr lang="en-US" altLang="ko-KR" sz="2000" b="1" dirty="0">
                <a:solidFill>
                  <a:prstClr val="white"/>
                </a:solidFill>
                <a:latin typeface="Poppins Light"/>
                <a:ea typeface="Arial Unicode MS"/>
              </a:rPr>
              <a:t>DEI</a:t>
            </a:r>
            <a:endPar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endParaRPr>
          </a:p>
        </p:txBody>
      </p:sp>
      <p:sp>
        <p:nvSpPr>
          <p:cNvPr id="11" name="TextBox 10">
            <a:extLst>
              <a:ext uri="{FF2B5EF4-FFF2-40B4-BE49-F238E27FC236}">
                <a16:creationId xmlns:a16="http://schemas.microsoft.com/office/drawing/2014/main" id="{58A00585-83AA-4198-4C87-373A3375A399}"/>
              </a:ext>
            </a:extLst>
          </p:cNvPr>
          <p:cNvSpPr txBox="1"/>
          <p:nvPr/>
        </p:nvSpPr>
        <p:spPr>
          <a:xfrm>
            <a:off x="1857827" y="4664003"/>
            <a:ext cx="8476343" cy="400110"/>
          </a:xfrm>
          <a:prstGeom prst="rect">
            <a:avLst/>
          </a:prstGeom>
          <a:noFill/>
        </p:spPr>
        <p:txBody>
          <a:bodyPr wrap="square" rtlCol="0">
            <a:spAutoFit/>
          </a:bodyPr>
          <a:lstStyle>
            <a:defPPr>
              <a:defRPr lang="ko-KR"/>
            </a:defPPr>
            <a:lvl1pPr>
              <a:defRPr sz="1100"/>
            </a:lvl1pPr>
          </a:lstStyle>
          <a:p>
            <a:r>
              <a:rPr lang="en-AU" sz="2000" b="1" dirty="0">
                <a:solidFill>
                  <a:schemeClr val="bg1"/>
                </a:solidFill>
              </a:rPr>
              <a:t>5. Combat Media Bias and Misinformation</a:t>
            </a:r>
          </a:p>
        </p:txBody>
      </p:sp>
      <p:sp>
        <p:nvSpPr>
          <p:cNvPr id="4" name="TextBox 3">
            <a:extLst>
              <a:ext uri="{FF2B5EF4-FFF2-40B4-BE49-F238E27FC236}">
                <a16:creationId xmlns:a16="http://schemas.microsoft.com/office/drawing/2014/main" id="{CD563A1F-FDBF-7F8C-29DF-F1885A605E38}"/>
              </a:ext>
            </a:extLst>
          </p:cNvPr>
          <p:cNvSpPr txBox="1"/>
          <p:nvPr/>
        </p:nvSpPr>
        <p:spPr>
          <a:xfrm>
            <a:off x="1857827" y="5304205"/>
            <a:ext cx="8476343" cy="400110"/>
          </a:xfrm>
          <a:prstGeom prst="rect">
            <a:avLst/>
          </a:prstGeom>
          <a:noFill/>
        </p:spPr>
        <p:txBody>
          <a:bodyPr wrap="square" rtlCol="0">
            <a:spAutoFit/>
          </a:bodyPr>
          <a:lstStyle>
            <a:defPPr>
              <a:defRPr lang="ko-KR"/>
            </a:defPPr>
            <a:lvl1pPr>
              <a:defRPr sz="1100"/>
            </a:lvl1pPr>
          </a:lstStyle>
          <a:p>
            <a:r>
              <a:rPr lang="en-AU" sz="2000" b="1" dirty="0">
                <a:solidFill>
                  <a:schemeClr val="bg1"/>
                </a:solidFill>
              </a:rPr>
              <a:t>6. Hold Leadership Accountable</a:t>
            </a:r>
          </a:p>
        </p:txBody>
      </p:sp>
    </p:spTree>
    <p:extLst>
      <p:ext uri="{BB962C8B-B14F-4D97-AF65-F5344CB8AC3E}">
        <p14:creationId xmlns:p14="http://schemas.microsoft.com/office/powerpoint/2010/main" val="194994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758952" y="640080"/>
            <a:ext cx="5522976" cy="3840480"/>
          </a:xfrm>
        </p:spPr>
        <p:txBody>
          <a:bodyPr tIns="0" rIns="0">
            <a:noAutofit/>
          </a:bodyPr>
          <a:lstStyle/>
          <a:p>
            <a:r>
              <a:rPr lang="en-US" dirty="0"/>
              <a:t>Thank you</a:t>
            </a:r>
          </a:p>
        </p:txBody>
      </p:sp>
      <p:sp>
        <p:nvSpPr>
          <p:cNvPr id="4" name="Text Placeholder 3">
            <a:extLst>
              <a:ext uri="{FF2B5EF4-FFF2-40B4-BE49-F238E27FC236}">
                <a16:creationId xmlns:a16="http://schemas.microsoft.com/office/drawing/2014/main" id="{BEADE196-D9E3-43FA-AE5E-8A67A4DFD48F}"/>
              </a:ext>
            </a:extLst>
          </p:cNvPr>
          <p:cNvSpPr>
            <a:spLocks noGrp="1"/>
          </p:cNvSpPr>
          <p:nvPr>
            <p:ph type="body" sz="quarter" idx="13"/>
          </p:nvPr>
        </p:nvSpPr>
        <p:spPr>
          <a:xfrm>
            <a:off x="758952" y="4754880"/>
            <a:ext cx="5522976" cy="1371600"/>
          </a:xfrm>
        </p:spPr>
        <p:txBody>
          <a:bodyPr vert="horz" lIns="0" tIns="91440" rIns="0" bIns="45720" rtlCol="0" anchor="t">
            <a:normAutofit/>
          </a:bodyPr>
          <a:lstStyle/>
          <a:p>
            <a:r>
              <a:rPr lang="en-US" dirty="0"/>
              <a:t>Michelle Sheppard</a:t>
            </a:r>
          </a:p>
          <a:p>
            <a:r>
              <a:rPr lang="en-US" dirty="0" err="1"/>
              <a:t>www.mishsheppard.com</a:t>
            </a:r>
            <a:endParaRPr lang="en-US" dirty="0"/>
          </a:p>
        </p:txBody>
      </p:sp>
      <p:pic>
        <p:nvPicPr>
          <p:cNvPr id="7" name="Picture Placeholder 6" descr="A person with long hair and yellow background&#10;&#10;Description automatically generated">
            <a:extLst>
              <a:ext uri="{FF2B5EF4-FFF2-40B4-BE49-F238E27FC236}">
                <a16:creationId xmlns:a16="http://schemas.microsoft.com/office/drawing/2014/main" id="{0D28454C-F129-966D-9749-60431423578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9" name="Picture 8" descr="A qr code with a person's face&#10;&#10;Description automatically generated">
            <a:extLst>
              <a:ext uri="{FF2B5EF4-FFF2-40B4-BE49-F238E27FC236}">
                <a16:creationId xmlns:a16="http://schemas.microsoft.com/office/drawing/2014/main" id="{131E1651-9B26-DF75-6C68-809C585DE5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3856" y="1719072"/>
            <a:ext cx="1719072" cy="1719072"/>
          </a:xfrm>
          <a:prstGeom prst="rect">
            <a:avLst/>
          </a:prstGeom>
        </p:spPr>
      </p:pic>
    </p:spTree>
    <p:extLst>
      <p:ext uri="{BB962C8B-B14F-4D97-AF65-F5344CB8AC3E}">
        <p14:creationId xmlns:p14="http://schemas.microsoft.com/office/powerpoint/2010/main" val="2462123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19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06B36EF0-7587-E5E5-040A-9AB24544E773}"/>
              </a:ext>
            </a:extLst>
          </p:cNvPr>
          <p:cNvSpPr>
            <a:spLocks noChangeAspect="1" noChangeArrowheads="1"/>
          </p:cNvSpPr>
          <p:nvPr/>
        </p:nvSpPr>
        <p:spPr bwMode="auto">
          <a:xfrm>
            <a:off x="4224528" y="3276600"/>
            <a:ext cx="2023872" cy="2023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34" name="Group 33">
            <a:extLst>
              <a:ext uri="{FF2B5EF4-FFF2-40B4-BE49-F238E27FC236}">
                <a16:creationId xmlns:a16="http://schemas.microsoft.com/office/drawing/2014/main" id="{827A3D94-442F-5C14-3684-AAF2DE27F2FA}"/>
              </a:ext>
            </a:extLst>
          </p:cNvPr>
          <p:cNvGrpSpPr/>
          <p:nvPr/>
        </p:nvGrpSpPr>
        <p:grpSpPr>
          <a:xfrm rot="21418314">
            <a:off x="9540628" y="4148708"/>
            <a:ext cx="2238735" cy="2135246"/>
            <a:chOff x="37530" y="1982270"/>
            <a:chExt cx="2238735" cy="2135246"/>
          </a:xfrm>
        </p:grpSpPr>
        <p:pic>
          <p:nvPicPr>
            <p:cNvPr id="19" name="Picture 18">
              <a:extLst>
                <a:ext uri="{FF2B5EF4-FFF2-40B4-BE49-F238E27FC236}">
                  <a16:creationId xmlns:a16="http://schemas.microsoft.com/office/drawing/2014/main" id="{6D42C42E-9506-0AAA-3C2A-19E71639345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p:blipFill>
          <p:spPr>
            <a:xfrm>
              <a:off x="37530" y="2379939"/>
              <a:ext cx="2238735" cy="1737577"/>
            </a:xfrm>
            <a:prstGeom prst="rect">
              <a:avLst/>
            </a:prstGeom>
            <a:ln w="19050">
              <a:solidFill>
                <a:schemeClr val="bg1"/>
              </a:solidFill>
            </a:ln>
          </p:spPr>
        </p:pic>
        <p:pic>
          <p:nvPicPr>
            <p:cNvPr id="26" name="Picture 25">
              <a:extLst>
                <a:ext uri="{FF2B5EF4-FFF2-40B4-BE49-F238E27FC236}">
                  <a16:creationId xmlns:a16="http://schemas.microsoft.com/office/drawing/2014/main" id="{99794DF0-0BF9-5031-51A5-93C2E7C54080}"/>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00000"/>
                      </a14:imgEffect>
                      <a14:imgEffect>
                        <a14:saturation sat="106000"/>
                      </a14:imgEffect>
                      <a14:imgEffect>
                        <a14:brightnessContrast bright="7000" contrast="-16000"/>
                      </a14:imgEffect>
                    </a14:imgLayer>
                  </a14:imgProps>
                </a:ext>
                <a:ext uri="{28A0092B-C50C-407E-A947-70E740481C1C}">
                  <a14:useLocalDpi xmlns:a14="http://schemas.microsoft.com/office/drawing/2010/main"/>
                </a:ext>
              </a:extLst>
            </a:blip>
            <a:stretch>
              <a:fillRect/>
            </a:stretch>
          </p:blipFill>
          <p:spPr>
            <a:xfrm rot="18953141">
              <a:off x="774292" y="1982270"/>
              <a:ext cx="777049" cy="711486"/>
            </a:xfrm>
            <a:prstGeom prst="rect">
              <a:avLst/>
            </a:prstGeom>
          </p:spPr>
        </p:pic>
      </p:grpSp>
      <p:grpSp>
        <p:nvGrpSpPr>
          <p:cNvPr id="30" name="Group 29">
            <a:extLst>
              <a:ext uri="{FF2B5EF4-FFF2-40B4-BE49-F238E27FC236}">
                <a16:creationId xmlns:a16="http://schemas.microsoft.com/office/drawing/2014/main" id="{F7CC3189-C5AA-B753-81B2-7EE4E7EC6DE9}"/>
              </a:ext>
            </a:extLst>
          </p:cNvPr>
          <p:cNvGrpSpPr/>
          <p:nvPr/>
        </p:nvGrpSpPr>
        <p:grpSpPr>
          <a:xfrm rot="21444810">
            <a:off x="350653" y="426958"/>
            <a:ext cx="1696048" cy="2912529"/>
            <a:chOff x="5486347" y="3602860"/>
            <a:chExt cx="1696048" cy="2912529"/>
          </a:xfrm>
        </p:grpSpPr>
        <p:pic>
          <p:nvPicPr>
            <p:cNvPr id="18" name="Picture 17">
              <a:extLst>
                <a:ext uri="{FF2B5EF4-FFF2-40B4-BE49-F238E27FC236}">
                  <a16:creationId xmlns:a16="http://schemas.microsoft.com/office/drawing/2014/main" id="{782293C5-71FE-E349-4D0C-F4AD04C862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6347" y="3989103"/>
              <a:ext cx="1696048" cy="2526286"/>
            </a:xfrm>
            <a:prstGeom prst="rect">
              <a:avLst/>
            </a:prstGeom>
            <a:ln w="19050">
              <a:solidFill>
                <a:schemeClr val="bg1"/>
              </a:solidFill>
            </a:ln>
          </p:spPr>
        </p:pic>
        <p:pic>
          <p:nvPicPr>
            <p:cNvPr id="20" name="Picture 19">
              <a:extLst>
                <a:ext uri="{FF2B5EF4-FFF2-40B4-BE49-F238E27FC236}">
                  <a16:creationId xmlns:a16="http://schemas.microsoft.com/office/drawing/2014/main" id="{5EC5EF00-7F14-E388-B128-6F212E660C08}"/>
                </a:ext>
              </a:extLst>
            </p:cNvPr>
            <p:cNvPicPr>
              <a:picLocks noChangeAspect="1"/>
            </p:cNvPicPr>
            <p:nvPr/>
          </p:nvPicPr>
          <p:blipFill>
            <a:blip r:embed="rId4" cstate="screen">
              <a:extLst>
                <a:ext uri="{BEBA8EAE-BF5A-486C-A8C5-ECC9F3942E4B}">
                  <a14:imgProps xmlns:a14="http://schemas.microsoft.com/office/drawing/2010/main">
                    <a14:imgLayer r:embed="rId7">
                      <a14:imgEffect>
                        <a14:sharpenSoften amount="100000"/>
                      </a14:imgEffect>
                      <a14:imgEffect>
                        <a14:saturation sat="106000"/>
                      </a14:imgEffect>
                      <a14:imgEffect>
                        <a14:brightnessContrast bright="7000" contrast="-16000"/>
                      </a14:imgEffect>
                    </a14:imgLayer>
                  </a14:imgProps>
                </a:ext>
                <a:ext uri="{28A0092B-C50C-407E-A947-70E740481C1C}">
                  <a14:useLocalDpi xmlns:a14="http://schemas.microsoft.com/office/drawing/2010/main"/>
                </a:ext>
              </a:extLst>
            </a:blip>
            <a:stretch>
              <a:fillRect/>
            </a:stretch>
          </p:blipFill>
          <p:spPr>
            <a:xfrm rot="19023537">
              <a:off x="5941737" y="3602860"/>
              <a:ext cx="777049" cy="711486"/>
            </a:xfrm>
            <a:prstGeom prst="rect">
              <a:avLst/>
            </a:prstGeom>
          </p:spPr>
        </p:pic>
      </p:grpSp>
      <p:grpSp>
        <p:nvGrpSpPr>
          <p:cNvPr id="41" name="Group 40">
            <a:extLst>
              <a:ext uri="{FF2B5EF4-FFF2-40B4-BE49-F238E27FC236}">
                <a16:creationId xmlns:a16="http://schemas.microsoft.com/office/drawing/2014/main" id="{A4CE9079-CA21-DA43-5FB9-81EC28D75AE9}"/>
              </a:ext>
            </a:extLst>
          </p:cNvPr>
          <p:cNvGrpSpPr/>
          <p:nvPr/>
        </p:nvGrpSpPr>
        <p:grpSpPr>
          <a:xfrm rot="173593">
            <a:off x="7223701" y="3830253"/>
            <a:ext cx="1904255" cy="2791574"/>
            <a:chOff x="2704842" y="3799002"/>
            <a:chExt cx="1904255" cy="2791574"/>
          </a:xfrm>
        </p:grpSpPr>
        <p:pic>
          <p:nvPicPr>
            <p:cNvPr id="17" name="Picture 16">
              <a:extLst>
                <a:ext uri="{FF2B5EF4-FFF2-40B4-BE49-F238E27FC236}">
                  <a16:creationId xmlns:a16="http://schemas.microsoft.com/office/drawing/2014/main" id="{2FAB25D3-D62C-434F-B191-994C960FE3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04842" y="4210677"/>
              <a:ext cx="1904255" cy="2379899"/>
            </a:xfrm>
            <a:prstGeom prst="rect">
              <a:avLst/>
            </a:prstGeom>
            <a:ln w="19050">
              <a:solidFill>
                <a:schemeClr val="bg1"/>
              </a:solidFill>
            </a:ln>
          </p:spPr>
        </p:pic>
        <p:pic>
          <p:nvPicPr>
            <p:cNvPr id="35" name="Picture 34">
              <a:extLst>
                <a:ext uri="{FF2B5EF4-FFF2-40B4-BE49-F238E27FC236}">
                  <a16:creationId xmlns:a16="http://schemas.microsoft.com/office/drawing/2014/main" id="{D5E3CC3C-A938-25AD-FAE7-787832B7DB92}"/>
                </a:ext>
              </a:extLst>
            </p:cNvPr>
            <p:cNvPicPr>
              <a:picLocks noChangeAspect="1"/>
            </p:cNvPicPr>
            <p:nvPr/>
          </p:nvPicPr>
          <p:blipFill>
            <a:blip r:embed="rId4" cstate="screen">
              <a:extLst>
                <a:ext uri="{BEBA8EAE-BF5A-486C-A8C5-ECC9F3942E4B}">
                  <a14:imgProps xmlns:a14="http://schemas.microsoft.com/office/drawing/2010/main">
                    <a14:imgLayer r:embed="rId7">
                      <a14:imgEffect>
                        <a14:sharpenSoften amount="100000"/>
                      </a14:imgEffect>
                      <a14:imgEffect>
                        <a14:saturation sat="106000"/>
                      </a14:imgEffect>
                      <a14:imgEffect>
                        <a14:brightnessContrast bright="7000" contrast="-16000"/>
                      </a14:imgEffect>
                    </a14:imgLayer>
                  </a14:imgProps>
                </a:ext>
                <a:ext uri="{28A0092B-C50C-407E-A947-70E740481C1C}">
                  <a14:useLocalDpi xmlns:a14="http://schemas.microsoft.com/office/drawing/2010/main"/>
                </a:ext>
              </a:extLst>
            </a:blip>
            <a:stretch>
              <a:fillRect/>
            </a:stretch>
          </p:blipFill>
          <p:spPr>
            <a:xfrm rot="18820100">
              <a:off x="3219155" y="3831784"/>
              <a:ext cx="777049" cy="711486"/>
            </a:xfrm>
            <a:prstGeom prst="rect">
              <a:avLst/>
            </a:prstGeom>
          </p:spPr>
        </p:pic>
      </p:grpSp>
      <p:grpSp>
        <p:nvGrpSpPr>
          <p:cNvPr id="44" name="Group 43">
            <a:extLst>
              <a:ext uri="{FF2B5EF4-FFF2-40B4-BE49-F238E27FC236}">
                <a16:creationId xmlns:a16="http://schemas.microsoft.com/office/drawing/2014/main" id="{DD24AFE1-4710-7909-E520-29CC7C758C86}"/>
              </a:ext>
            </a:extLst>
          </p:cNvPr>
          <p:cNvGrpSpPr/>
          <p:nvPr/>
        </p:nvGrpSpPr>
        <p:grpSpPr>
          <a:xfrm rot="235401">
            <a:off x="371893" y="3665135"/>
            <a:ext cx="1880062" cy="2937315"/>
            <a:chOff x="364346" y="-359998"/>
            <a:chExt cx="1880062" cy="2937315"/>
          </a:xfrm>
        </p:grpSpPr>
        <p:pic>
          <p:nvPicPr>
            <p:cNvPr id="16" name="Picture 15">
              <a:extLst>
                <a:ext uri="{FF2B5EF4-FFF2-40B4-BE49-F238E27FC236}">
                  <a16:creationId xmlns:a16="http://schemas.microsoft.com/office/drawing/2014/main" id="{CC4878CB-663C-3F11-DB66-47E57710EE8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4346" y="51031"/>
              <a:ext cx="1880062" cy="2526286"/>
            </a:xfrm>
            <a:prstGeom prst="rect">
              <a:avLst/>
            </a:prstGeom>
            <a:ln w="19050">
              <a:solidFill>
                <a:schemeClr val="bg1"/>
              </a:solidFill>
            </a:ln>
          </p:spPr>
        </p:pic>
        <p:pic>
          <p:nvPicPr>
            <p:cNvPr id="36" name="Picture 35">
              <a:extLst>
                <a:ext uri="{FF2B5EF4-FFF2-40B4-BE49-F238E27FC236}">
                  <a16:creationId xmlns:a16="http://schemas.microsoft.com/office/drawing/2014/main" id="{E2F308E8-A306-CD30-6835-634BE5AA7C31}"/>
                </a:ext>
              </a:extLst>
            </p:cNvPr>
            <p:cNvPicPr>
              <a:picLocks noChangeAspect="1"/>
            </p:cNvPicPr>
            <p:nvPr/>
          </p:nvPicPr>
          <p:blipFill>
            <a:blip r:embed="rId4" cstate="screen">
              <a:extLst>
                <a:ext uri="{BEBA8EAE-BF5A-486C-A8C5-ECC9F3942E4B}">
                  <a14:imgProps xmlns:a14="http://schemas.microsoft.com/office/drawing/2010/main">
                    <a14:imgLayer r:embed="rId10">
                      <a14:imgEffect>
                        <a14:sharpenSoften amount="100000"/>
                      </a14:imgEffect>
                      <a14:imgEffect>
                        <a14:saturation sat="106000"/>
                      </a14:imgEffect>
                      <a14:imgEffect>
                        <a14:brightnessContrast bright="7000" contrast="-16000"/>
                      </a14:imgEffect>
                    </a14:imgLayer>
                  </a14:imgProps>
                </a:ext>
                <a:ext uri="{28A0092B-C50C-407E-A947-70E740481C1C}">
                  <a14:useLocalDpi xmlns:a14="http://schemas.microsoft.com/office/drawing/2010/main"/>
                </a:ext>
              </a:extLst>
            </a:blip>
            <a:stretch>
              <a:fillRect/>
            </a:stretch>
          </p:blipFill>
          <p:spPr>
            <a:xfrm rot="18953141">
              <a:off x="912060" y="-359998"/>
              <a:ext cx="777049" cy="711486"/>
            </a:xfrm>
            <a:prstGeom prst="rect">
              <a:avLst/>
            </a:prstGeom>
          </p:spPr>
        </p:pic>
      </p:grpSp>
      <p:grpSp>
        <p:nvGrpSpPr>
          <p:cNvPr id="40" name="Group 39">
            <a:extLst>
              <a:ext uri="{FF2B5EF4-FFF2-40B4-BE49-F238E27FC236}">
                <a16:creationId xmlns:a16="http://schemas.microsoft.com/office/drawing/2014/main" id="{22D62E6A-7254-DDED-F9A2-1F3C565505B4}"/>
              </a:ext>
            </a:extLst>
          </p:cNvPr>
          <p:cNvGrpSpPr/>
          <p:nvPr/>
        </p:nvGrpSpPr>
        <p:grpSpPr>
          <a:xfrm rot="169439">
            <a:off x="10037167" y="480187"/>
            <a:ext cx="1749547" cy="2754989"/>
            <a:chOff x="5922214" y="1484222"/>
            <a:chExt cx="1749547" cy="2754989"/>
          </a:xfrm>
        </p:grpSpPr>
        <p:pic>
          <p:nvPicPr>
            <p:cNvPr id="12" name="Picture 11">
              <a:extLst>
                <a:ext uri="{FF2B5EF4-FFF2-40B4-BE49-F238E27FC236}">
                  <a16:creationId xmlns:a16="http://schemas.microsoft.com/office/drawing/2014/main" id="{FA372A85-C8FF-E02C-9B96-3C2F1BB1AD8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922214" y="1876384"/>
              <a:ext cx="1749547" cy="2362827"/>
            </a:xfrm>
            <a:prstGeom prst="rect">
              <a:avLst/>
            </a:prstGeom>
            <a:ln w="19050">
              <a:solidFill>
                <a:schemeClr val="bg1"/>
              </a:solidFill>
            </a:ln>
          </p:spPr>
        </p:pic>
        <p:pic>
          <p:nvPicPr>
            <p:cNvPr id="37" name="Picture 36">
              <a:extLst>
                <a:ext uri="{FF2B5EF4-FFF2-40B4-BE49-F238E27FC236}">
                  <a16:creationId xmlns:a16="http://schemas.microsoft.com/office/drawing/2014/main" id="{277E4E4A-4EA8-EBCB-B2D6-09ED1745DA29}"/>
                </a:ext>
              </a:extLst>
            </p:cNvPr>
            <p:cNvPicPr>
              <a:picLocks noChangeAspect="1"/>
            </p:cNvPicPr>
            <p:nvPr/>
          </p:nvPicPr>
          <p:blipFill>
            <a:blip r:embed="rId4" cstate="screen">
              <a:extLst>
                <a:ext uri="{BEBA8EAE-BF5A-486C-A8C5-ECC9F3942E4B}">
                  <a14:imgProps xmlns:a14="http://schemas.microsoft.com/office/drawing/2010/main">
                    <a14:imgLayer r:embed="rId10">
                      <a14:imgEffect>
                        <a14:sharpenSoften amount="100000"/>
                      </a14:imgEffect>
                      <a14:imgEffect>
                        <a14:saturation sat="106000"/>
                      </a14:imgEffect>
                      <a14:imgEffect>
                        <a14:brightnessContrast bright="7000" contrast="-16000"/>
                      </a14:imgEffect>
                    </a14:imgLayer>
                  </a14:imgProps>
                </a:ext>
                <a:ext uri="{28A0092B-C50C-407E-A947-70E740481C1C}">
                  <a14:useLocalDpi xmlns:a14="http://schemas.microsoft.com/office/drawing/2010/main"/>
                </a:ext>
              </a:extLst>
            </a:blip>
            <a:stretch>
              <a:fillRect/>
            </a:stretch>
          </p:blipFill>
          <p:spPr>
            <a:xfrm rot="18953141">
              <a:off x="6411786" y="1484222"/>
              <a:ext cx="777049" cy="711486"/>
            </a:xfrm>
            <a:prstGeom prst="rect">
              <a:avLst/>
            </a:prstGeom>
          </p:spPr>
        </p:pic>
      </p:grpSp>
      <p:grpSp>
        <p:nvGrpSpPr>
          <p:cNvPr id="43" name="Group 42">
            <a:extLst>
              <a:ext uri="{FF2B5EF4-FFF2-40B4-BE49-F238E27FC236}">
                <a16:creationId xmlns:a16="http://schemas.microsoft.com/office/drawing/2014/main" id="{EBD3682F-8C1C-7E4A-56E3-E20159F7A511}"/>
              </a:ext>
            </a:extLst>
          </p:cNvPr>
          <p:cNvGrpSpPr/>
          <p:nvPr/>
        </p:nvGrpSpPr>
        <p:grpSpPr>
          <a:xfrm rot="21417784">
            <a:off x="2874942" y="3895249"/>
            <a:ext cx="2150879" cy="2555353"/>
            <a:chOff x="9963151" y="-944"/>
            <a:chExt cx="2150879" cy="2555353"/>
          </a:xfrm>
        </p:grpSpPr>
        <p:pic>
          <p:nvPicPr>
            <p:cNvPr id="13" name="Picture 12">
              <a:extLst>
                <a:ext uri="{FF2B5EF4-FFF2-40B4-BE49-F238E27FC236}">
                  <a16:creationId xmlns:a16="http://schemas.microsoft.com/office/drawing/2014/main" id="{62152686-8C74-7E3B-1309-DD6CBF36CD6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63151" y="400202"/>
              <a:ext cx="2150879" cy="2154207"/>
            </a:xfrm>
            <a:prstGeom prst="rect">
              <a:avLst/>
            </a:prstGeom>
            <a:ln w="19050">
              <a:solidFill>
                <a:schemeClr val="bg1"/>
              </a:solidFill>
            </a:ln>
          </p:spPr>
        </p:pic>
        <p:pic>
          <p:nvPicPr>
            <p:cNvPr id="39" name="Picture 38">
              <a:extLst>
                <a:ext uri="{FF2B5EF4-FFF2-40B4-BE49-F238E27FC236}">
                  <a16:creationId xmlns:a16="http://schemas.microsoft.com/office/drawing/2014/main" id="{84D0CAA0-2628-1C53-D384-5FC268CD26A3}"/>
                </a:ext>
              </a:extLst>
            </p:cNvPr>
            <p:cNvPicPr>
              <a:picLocks noChangeAspect="1"/>
            </p:cNvPicPr>
            <p:nvPr/>
          </p:nvPicPr>
          <p:blipFill>
            <a:blip r:embed="rId4" cstate="screen">
              <a:extLst>
                <a:ext uri="{BEBA8EAE-BF5A-486C-A8C5-ECC9F3942E4B}">
                  <a14:imgProps xmlns:a14="http://schemas.microsoft.com/office/drawing/2010/main">
                    <a14:imgLayer r:embed="rId10">
                      <a14:imgEffect>
                        <a14:sharpenSoften amount="100000"/>
                      </a14:imgEffect>
                      <a14:imgEffect>
                        <a14:saturation sat="106000"/>
                      </a14:imgEffect>
                      <a14:imgEffect>
                        <a14:brightnessContrast bright="7000" contrast="-16000"/>
                      </a14:imgEffect>
                    </a14:imgLayer>
                  </a14:imgProps>
                </a:ext>
                <a:ext uri="{28A0092B-C50C-407E-A947-70E740481C1C}">
                  <a14:useLocalDpi xmlns:a14="http://schemas.microsoft.com/office/drawing/2010/main"/>
                </a:ext>
              </a:extLst>
            </a:blip>
            <a:stretch>
              <a:fillRect/>
            </a:stretch>
          </p:blipFill>
          <p:spPr>
            <a:xfrm rot="18953141">
              <a:off x="10633464" y="-944"/>
              <a:ext cx="777049" cy="711486"/>
            </a:xfrm>
            <a:prstGeom prst="rect">
              <a:avLst/>
            </a:prstGeom>
          </p:spPr>
        </p:pic>
      </p:grpSp>
      <p:grpSp>
        <p:nvGrpSpPr>
          <p:cNvPr id="47" name="Group 46">
            <a:extLst>
              <a:ext uri="{FF2B5EF4-FFF2-40B4-BE49-F238E27FC236}">
                <a16:creationId xmlns:a16="http://schemas.microsoft.com/office/drawing/2014/main" id="{6DC9FA92-4A86-C2A0-5FDC-1F9762AE03E8}"/>
              </a:ext>
            </a:extLst>
          </p:cNvPr>
          <p:cNvGrpSpPr/>
          <p:nvPr/>
        </p:nvGrpSpPr>
        <p:grpSpPr>
          <a:xfrm>
            <a:off x="2539037" y="219139"/>
            <a:ext cx="7113923" cy="3721073"/>
            <a:chOff x="2203219" y="165195"/>
            <a:chExt cx="7113923" cy="3721073"/>
          </a:xfrm>
        </p:grpSpPr>
        <p:pic>
          <p:nvPicPr>
            <p:cNvPr id="7" name="Picture 6">
              <a:extLst>
                <a:ext uri="{FF2B5EF4-FFF2-40B4-BE49-F238E27FC236}">
                  <a16:creationId xmlns:a16="http://schemas.microsoft.com/office/drawing/2014/main" id="{85E30239-F3A9-2AA1-6518-1FA4D28D395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203219" y="174867"/>
              <a:ext cx="3366630" cy="3711401"/>
            </a:xfrm>
            <a:prstGeom prst="rect">
              <a:avLst/>
            </a:prstGeom>
            <a:ln w="57150">
              <a:solidFill>
                <a:schemeClr val="bg1"/>
              </a:solidFill>
            </a:ln>
          </p:spPr>
        </p:pic>
        <p:pic>
          <p:nvPicPr>
            <p:cNvPr id="8" name="Picture 7">
              <a:extLst>
                <a:ext uri="{FF2B5EF4-FFF2-40B4-BE49-F238E27FC236}">
                  <a16:creationId xmlns:a16="http://schemas.microsoft.com/office/drawing/2014/main" id="{E0C3670C-A8EB-0E24-3939-540BA7FC252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950513" y="165195"/>
              <a:ext cx="3366629" cy="3711402"/>
            </a:xfrm>
            <a:prstGeom prst="rect">
              <a:avLst/>
            </a:prstGeom>
            <a:ln w="57150">
              <a:solidFill>
                <a:schemeClr val="bg1"/>
              </a:solidFill>
            </a:ln>
          </p:spPr>
        </p:pic>
      </p:grpSp>
      <p:sp>
        <p:nvSpPr>
          <p:cNvPr id="2" name="TextBox 1">
            <a:extLst>
              <a:ext uri="{FF2B5EF4-FFF2-40B4-BE49-F238E27FC236}">
                <a16:creationId xmlns:a16="http://schemas.microsoft.com/office/drawing/2014/main" id="{A85959E1-9FF1-36B3-EEC7-943194ADCDDA}"/>
              </a:ext>
            </a:extLst>
          </p:cNvPr>
          <p:cNvSpPr txBox="1"/>
          <p:nvPr/>
        </p:nvSpPr>
        <p:spPr>
          <a:xfrm>
            <a:off x="5085023" y="5046751"/>
            <a:ext cx="2021953" cy="800219"/>
          </a:xfrm>
          <a:prstGeom prst="rect">
            <a:avLst/>
          </a:prstGeom>
          <a:noFill/>
        </p:spPr>
        <p:txBody>
          <a:bodyPr wrap="square" rtlCol="0">
            <a:spAutoFit/>
          </a:bodyPr>
          <a:lstStyle/>
          <a:p>
            <a:pPr algn="ctr"/>
            <a:r>
              <a:rPr lang="en-AU" sz="2800" dirty="0">
                <a:solidFill>
                  <a:schemeClr val="bg1"/>
                </a:solidFill>
                <a:latin typeface="Britannic Bold" panose="020B0903060703020204" pitchFamily="34" charset="0"/>
                <a:ea typeface="ADLaM Display" panose="020F0502020204030204" pitchFamily="2" charset="0"/>
                <a:cs typeface="ADLaM Display" panose="020F0502020204030204" pitchFamily="2" charset="0"/>
              </a:rPr>
              <a:t>El Chaston </a:t>
            </a:r>
          </a:p>
          <a:p>
            <a:pPr algn="ctr"/>
            <a:r>
              <a:rPr lang="en-AU" dirty="0">
                <a:solidFill>
                  <a:schemeClr val="bg1"/>
                </a:solidFill>
                <a:latin typeface="Britannic Bold" panose="020B0903060703020204" pitchFamily="34" charset="0"/>
                <a:ea typeface="ADLaM Display" panose="020F0502020204030204" pitchFamily="2" charset="0"/>
                <a:cs typeface="ADLaM Display" panose="020F0502020204030204" pitchFamily="2" charset="0"/>
              </a:rPr>
              <a:t>They/Them</a:t>
            </a:r>
          </a:p>
        </p:txBody>
      </p:sp>
      <p:grpSp>
        <p:nvGrpSpPr>
          <p:cNvPr id="10" name="Group 9">
            <a:extLst>
              <a:ext uri="{FF2B5EF4-FFF2-40B4-BE49-F238E27FC236}">
                <a16:creationId xmlns:a16="http://schemas.microsoft.com/office/drawing/2014/main" id="{0DCC0B85-0E71-4681-B167-ECD246BE4BD5}"/>
              </a:ext>
            </a:extLst>
          </p:cNvPr>
          <p:cNvGrpSpPr/>
          <p:nvPr/>
        </p:nvGrpSpPr>
        <p:grpSpPr>
          <a:xfrm>
            <a:off x="4974208" y="6502616"/>
            <a:ext cx="2243581" cy="314697"/>
            <a:chOff x="4697236" y="6543303"/>
            <a:chExt cx="2243581" cy="314697"/>
          </a:xfrm>
        </p:grpSpPr>
        <p:grpSp>
          <p:nvGrpSpPr>
            <p:cNvPr id="6" name="Group 5">
              <a:extLst>
                <a:ext uri="{FF2B5EF4-FFF2-40B4-BE49-F238E27FC236}">
                  <a16:creationId xmlns:a16="http://schemas.microsoft.com/office/drawing/2014/main" id="{F8B2C8BC-EEC2-2574-1DDB-CA59002FE467}"/>
                </a:ext>
              </a:extLst>
            </p:cNvPr>
            <p:cNvGrpSpPr/>
            <p:nvPr/>
          </p:nvGrpSpPr>
          <p:grpSpPr>
            <a:xfrm>
              <a:off x="4697236" y="6550223"/>
              <a:ext cx="1151939" cy="307777"/>
              <a:chOff x="5430390" y="5738864"/>
              <a:chExt cx="1151939" cy="307777"/>
            </a:xfrm>
          </p:grpSpPr>
          <p:pic>
            <p:nvPicPr>
              <p:cNvPr id="1026" name="Picture 2">
                <a:extLst>
                  <a:ext uri="{FF2B5EF4-FFF2-40B4-BE49-F238E27FC236}">
                    <a16:creationId xmlns:a16="http://schemas.microsoft.com/office/drawing/2014/main" id="{E42CD142-CCDC-63D9-BA64-7BF2C2A991E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430390" y="5796192"/>
                <a:ext cx="179283" cy="1792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ACA145-B7E2-BA92-2BEF-513F198DC5BD}"/>
                  </a:ext>
                </a:extLst>
              </p:cNvPr>
              <p:cNvSpPr txBox="1"/>
              <p:nvPr/>
            </p:nvSpPr>
            <p:spPr>
              <a:xfrm>
                <a:off x="5572932" y="5738864"/>
                <a:ext cx="1009397" cy="307777"/>
              </a:xfrm>
              <a:prstGeom prst="rect">
                <a:avLst/>
              </a:prstGeom>
              <a:noFill/>
            </p:spPr>
            <p:txBody>
              <a:bodyPr wrap="square" rtlCol="0">
                <a:spAutoFit/>
              </a:bodyPr>
              <a:lstStyle/>
              <a:p>
                <a:r>
                  <a:rPr lang="en-AU" sz="1400" dirty="0">
                    <a:solidFill>
                      <a:schemeClr val="bg1"/>
                    </a:solidFill>
                    <a:latin typeface="Browallia New" panose="020B0604020202020204" pitchFamily="34" charset="-34"/>
                    <a:ea typeface="ADLaM Display" panose="020F0502020204030204" pitchFamily="2" charset="0"/>
                    <a:cs typeface="Browallia New" panose="020B0604020202020204" pitchFamily="34" charset="-34"/>
                  </a:rPr>
                  <a:t>Eloise Chaston</a:t>
                </a:r>
                <a:endParaRPr lang="en-AU" sz="1050" dirty="0">
                  <a:solidFill>
                    <a:schemeClr val="bg1"/>
                  </a:solidFill>
                  <a:latin typeface="Browallia New" panose="020B0604020202020204" pitchFamily="34" charset="-34"/>
                  <a:ea typeface="ADLaM Display" panose="020F0502020204030204" pitchFamily="2" charset="0"/>
                  <a:cs typeface="Browallia New" panose="020B0604020202020204" pitchFamily="34" charset="-34"/>
                </a:endParaRPr>
              </a:p>
            </p:txBody>
          </p:sp>
        </p:grpSp>
        <p:grpSp>
          <p:nvGrpSpPr>
            <p:cNvPr id="5" name="Group 4">
              <a:extLst>
                <a:ext uri="{FF2B5EF4-FFF2-40B4-BE49-F238E27FC236}">
                  <a16:creationId xmlns:a16="http://schemas.microsoft.com/office/drawing/2014/main" id="{E5BE8D61-861B-AC7F-1D0D-0DE4ABB370BD}"/>
                </a:ext>
              </a:extLst>
            </p:cNvPr>
            <p:cNvGrpSpPr/>
            <p:nvPr/>
          </p:nvGrpSpPr>
          <p:grpSpPr>
            <a:xfrm>
              <a:off x="5869766" y="6543303"/>
              <a:ext cx="1071051" cy="307777"/>
              <a:chOff x="5430390" y="6004909"/>
              <a:chExt cx="1071051" cy="307777"/>
            </a:xfrm>
          </p:grpSpPr>
          <p:pic>
            <p:nvPicPr>
              <p:cNvPr id="1028" name="Picture 4">
                <a:extLst>
                  <a:ext uri="{FF2B5EF4-FFF2-40B4-BE49-F238E27FC236}">
                    <a16:creationId xmlns:a16="http://schemas.microsoft.com/office/drawing/2014/main" id="{F346CC16-4CEC-CEB8-F2DD-3F7206B58B5A}"/>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430390" y="6074867"/>
                <a:ext cx="164988" cy="164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1F5CBF-FF36-4874-3D83-400621D7EDDD}"/>
                  </a:ext>
                </a:extLst>
              </p:cNvPr>
              <p:cNvSpPr txBox="1"/>
              <p:nvPr/>
            </p:nvSpPr>
            <p:spPr>
              <a:xfrm>
                <a:off x="5569845" y="6004909"/>
                <a:ext cx="931596" cy="307777"/>
              </a:xfrm>
              <a:prstGeom prst="rect">
                <a:avLst/>
              </a:prstGeom>
              <a:noFill/>
            </p:spPr>
            <p:txBody>
              <a:bodyPr wrap="square" rtlCol="0">
                <a:spAutoFit/>
              </a:bodyPr>
              <a:lstStyle/>
              <a:p>
                <a:r>
                  <a:rPr lang="en-AU" sz="1400" dirty="0">
                    <a:solidFill>
                      <a:schemeClr val="bg1"/>
                    </a:solidFill>
                    <a:latin typeface="Browallia New" panose="020B0604020202020204" pitchFamily="34" charset="-34"/>
                    <a:ea typeface="ADLaM Display" panose="020F0502020204030204" pitchFamily="2" charset="0"/>
                    <a:cs typeface="Browallia New" panose="020B0604020202020204" pitchFamily="34" charset="-34"/>
                  </a:rPr>
                  <a:t>elchaston</a:t>
                </a:r>
                <a:endParaRPr lang="en-AU" sz="1050" dirty="0">
                  <a:solidFill>
                    <a:schemeClr val="bg1"/>
                  </a:solidFill>
                  <a:latin typeface="Browallia New" panose="020B0604020202020204" pitchFamily="34" charset="-34"/>
                  <a:ea typeface="ADLaM Display" panose="020F0502020204030204" pitchFamily="2" charset="0"/>
                  <a:cs typeface="Browallia New" panose="020B0604020202020204" pitchFamily="34" charset="-34"/>
                </a:endParaRPr>
              </a:p>
            </p:txBody>
          </p:sp>
        </p:grpSp>
      </p:grpSp>
    </p:spTree>
    <p:extLst>
      <p:ext uri="{BB962C8B-B14F-4D97-AF65-F5344CB8AC3E}">
        <p14:creationId xmlns:p14="http://schemas.microsoft.com/office/powerpoint/2010/main" val="54029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5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3216" y="1600200"/>
            <a:ext cx="3931920" cy="2468880"/>
          </a:xfrm>
        </p:spPr>
        <p:txBody>
          <a:bodyPr tIns="0" rIns="0" bIns="0">
            <a:noAutofit/>
          </a:bodyPr>
          <a:lstStyle/>
          <a:p>
            <a:r>
              <a:rPr lang="en-AU" sz="3600" b="1" dirty="0"/>
              <a:t>Introduction to TGDNB Rights &amp; Inclusion Talking Points</a:t>
            </a:r>
            <a:r>
              <a:rPr lang="en-AU" sz="3600" dirty="0"/>
              <a:t>:</a:t>
            </a:r>
            <a:br>
              <a:rPr lang="en-AU" sz="3600" dirty="0"/>
            </a:br>
            <a:endParaRPr lang="en-AU" sz="3600" b="1"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4033520"/>
            <a:ext cx="3931920" cy="2468880"/>
          </a:xfrm>
        </p:spPr>
        <p:txBody>
          <a:bodyPr vert="horz" lIns="0" tIns="0" rIns="0" bIns="0" numCol="1" rtlCol="0" anchor="t">
            <a:normAutofit fontScale="70000" lnSpcReduction="20000"/>
          </a:bodyPr>
          <a:lstStyle/>
          <a:p>
            <a:pPr>
              <a:buFont typeface="Arial" panose="020B0604020202020204" pitchFamily="34" charset="0"/>
              <a:buChar char="•"/>
            </a:pPr>
            <a:r>
              <a:rPr lang="en-AU" sz="2400" dirty="0"/>
              <a:t>The global rollback of transgender rights has serious consequences for TGDNB individuals, particularly in workplaces. These consequences are further exacerbated by media bias and political opposition​.</a:t>
            </a:r>
          </a:p>
          <a:p>
            <a:pPr>
              <a:buFont typeface="Arial" panose="020B0604020202020204" pitchFamily="34" charset="0"/>
              <a:buChar char="•"/>
            </a:pPr>
            <a:endParaRPr lang="en-AU" sz="2400" dirty="0"/>
          </a:p>
          <a:p>
            <a:pPr>
              <a:buFont typeface="Arial" panose="020B0604020202020204" pitchFamily="34" charset="0"/>
              <a:buChar char="•"/>
            </a:pPr>
            <a:r>
              <a:rPr lang="en-AU" sz="2400" dirty="0"/>
              <a:t>We will explore why DEIB is essential to ensure that TGDNB individuals can move forward, not backward.</a:t>
            </a:r>
          </a:p>
        </p:txBody>
      </p:sp>
      <p:pic>
        <p:nvPicPr>
          <p:cNvPr id="1026" name="Picture 2">
            <a:extLst>
              <a:ext uri="{FF2B5EF4-FFF2-40B4-BE49-F238E27FC236}">
                <a16:creationId xmlns:a16="http://schemas.microsoft.com/office/drawing/2014/main" id="{755BBE91-27C0-9C2F-4BC0-AE385D6AED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0685" y="3425444"/>
            <a:ext cx="3404615" cy="343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029200" cy="3474720"/>
          </a:xfrm>
          <a:noFill/>
        </p:spPr>
        <p:txBody>
          <a:bodyPr lIns="0" tIns="0" rIns="0" bIns="0">
            <a:noAutofit/>
          </a:bodyPr>
          <a:lstStyle/>
          <a:p>
            <a:r>
              <a:rPr lang="en-AU" sz="4400" b="1" dirty="0"/>
              <a:t>Global Climate on TGDNB Rights</a:t>
            </a:r>
            <a:endParaRPr lang="en-US" sz="4400" dirty="0"/>
          </a:p>
        </p:txBody>
      </p:sp>
      <p:sp>
        <p:nvSpPr>
          <p:cNvPr id="4" name="Content Placeholder 2">
            <a:extLst>
              <a:ext uri="{FF2B5EF4-FFF2-40B4-BE49-F238E27FC236}">
                <a16:creationId xmlns:a16="http://schemas.microsoft.com/office/drawing/2014/main" id="{D0298767-729B-A799-9538-3275041939F3}"/>
              </a:ext>
            </a:extLst>
          </p:cNvPr>
          <p:cNvSpPr txBox="1">
            <a:spLocks/>
          </p:cNvSpPr>
          <p:nvPr/>
        </p:nvSpPr>
        <p:spPr>
          <a:xfrm>
            <a:off x="6096000" y="2560320"/>
            <a:ext cx="5257800" cy="3776980"/>
          </a:xfrm>
          <a:prstGeom prst="rect">
            <a:avLst/>
          </a:prstGeom>
          <a:noFill/>
        </p:spPr>
        <p:txBody>
          <a:bodyPr anchor="t"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AU" dirty="0">
                <a:solidFill>
                  <a:schemeClr val="bg1"/>
                </a:solidFill>
              </a:rPr>
              <a:t>Media often sensationalises TGDNB stories, particularly focusing on athletes like Lia Thomas, creating an environment where negative stereotypes thrive. This not only harms public perception but creates barriers for TGDNB individuals seeking inclusion and acceptance in the workplace​.</a:t>
            </a:r>
          </a:p>
          <a:p>
            <a:pPr>
              <a:buFont typeface="Arial" panose="020B0604020202020204" pitchFamily="34" charset="0"/>
              <a:buChar char="•"/>
            </a:pPr>
            <a:endParaRPr lang="en-AU" dirty="0">
              <a:solidFill>
                <a:schemeClr val="bg1"/>
              </a:solidFill>
            </a:endParaRPr>
          </a:p>
          <a:p>
            <a:pPr>
              <a:buFont typeface="Arial" panose="020B0604020202020204" pitchFamily="34" charset="0"/>
              <a:buChar char="•"/>
            </a:pPr>
            <a:r>
              <a:rPr lang="en-AU" dirty="0">
                <a:solidFill>
                  <a:schemeClr val="bg1"/>
                </a:solidFill>
              </a:rPr>
              <a:t>Legislative restrictions, especially around gender-affirming care, contribute to the marginalisation of transgender and non-binary people, particularly in healthcare and employment​.</a:t>
            </a:r>
          </a:p>
        </p:txBody>
      </p:sp>
    </p:spTree>
    <p:extLst>
      <p:ext uri="{BB962C8B-B14F-4D97-AF65-F5344CB8AC3E}">
        <p14:creationId xmlns:p14="http://schemas.microsoft.com/office/powerpoint/2010/main" val="43519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169F-C1E0-C45D-6E7C-2081F02E3677}"/>
              </a:ext>
            </a:extLst>
          </p:cNvPr>
          <p:cNvSpPr txBox="1"/>
          <p:nvPr/>
        </p:nvSpPr>
        <p:spPr>
          <a:xfrm>
            <a:off x="916578" y="1015754"/>
            <a:ext cx="10358843" cy="4770537"/>
          </a:xfrm>
          <a:prstGeom prst="rect">
            <a:avLst/>
          </a:prstGeom>
          <a:noFill/>
        </p:spPr>
        <p:txBody>
          <a:bodyPr wrap="square" rtlCol="0">
            <a:spAutoFit/>
          </a:bodyPr>
          <a:lstStyle>
            <a:defPPr>
              <a:defRPr lang="ko-KR"/>
            </a:defPPr>
            <a:lvl1pPr>
              <a:defRPr sz="1100"/>
            </a:lvl1pPr>
          </a:lstStyle>
          <a:p>
            <a:pPr>
              <a:buFont typeface="Arial" panose="020B0604020202020204" pitchFamily="34" charset="0"/>
              <a:buChar char="•"/>
            </a:pPr>
            <a:r>
              <a:rPr lang="en-AU" sz="1400" dirty="0">
                <a:solidFill>
                  <a:schemeClr val="bg1"/>
                </a:solidFill>
              </a:rPr>
              <a:t>Key Points spanning from mid-2023 to late 2024:</a:t>
            </a:r>
          </a:p>
          <a:p>
            <a:pPr>
              <a:buFont typeface="Arial" panose="020B0604020202020204" pitchFamily="34" charset="0"/>
              <a:buChar char="•"/>
            </a:pPr>
            <a:endParaRPr lang="en-AU" sz="2400" dirty="0">
              <a:solidFill>
                <a:schemeClr val="bg1"/>
              </a:solidFill>
            </a:endParaRPr>
          </a:p>
          <a:p>
            <a:r>
              <a:rPr lang="en-AU" sz="1400" b="1" dirty="0">
                <a:solidFill>
                  <a:schemeClr val="bg1"/>
                </a:solidFill>
              </a:rPr>
              <a:t>Misinformation Campaigns</a:t>
            </a:r>
            <a:r>
              <a:rPr lang="en-AU" sz="1400" dirty="0">
                <a:solidFill>
                  <a:schemeClr val="bg1"/>
                </a:solidFill>
              </a:rPr>
              <a:t>:</a:t>
            </a:r>
          </a:p>
          <a:p>
            <a:pPr>
              <a:buFont typeface="Arial" panose="020B0604020202020204" pitchFamily="34" charset="0"/>
              <a:buChar char="•"/>
            </a:pPr>
            <a:r>
              <a:rPr lang="en-AU" sz="1400" dirty="0">
                <a:solidFill>
                  <a:schemeClr val="bg1"/>
                </a:solidFill>
              </a:rPr>
              <a:t>Figures like Donald Trump and JD Vance spread false claims, such as forced surgeries on minors, </a:t>
            </a:r>
            <a:r>
              <a:rPr lang="en-AU" sz="1400" dirty="0" err="1">
                <a:solidFill>
                  <a:schemeClr val="bg1"/>
                </a:solidFill>
              </a:rPr>
              <a:t>fueling</a:t>
            </a:r>
            <a:r>
              <a:rPr lang="en-AU" sz="1400" dirty="0">
                <a:solidFill>
                  <a:schemeClr val="bg1"/>
                </a:solidFill>
              </a:rPr>
              <a:t> fear and discrimination.</a:t>
            </a:r>
          </a:p>
          <a:p>
            <a:pPr>
              <a:buFont typeface="Arial" panose="020B0604020202020204" pitchFamily="34" charset="0"/>
              <a:buChar char="•"/>
            </a:pPr>
            <a:r>
              <a:rPr lang="en-AU" sz="1400" dirty="0" err="1">
                <a:solidFill>
                  <a:schemeClr val="bg1"/>
                </a:solidFill>
              </a:rPr>
              <a:t>Detransitioner</a:t>
            </a:r>
            <a:r>
              <a:rPr lang="en-AU" sz="1400" dirty="0">
                <a:solidFill>
                  <a:schemeClr val="bg1"/>
                </a:solidFill>
              </a:rPr>
              <a:t> stories (e.g., Chloe Cole) are used to justify restricting gender-affirming care, despite detransition rates being below 3%.</a:t>
            </a:r>
          </a:p>
          <a:p>
            <a:pPr>
              <a:buFont typeface="Arial" panose="020B0604020202020204" pitchFamily="34" charset="0"/>
              <a:buChar char="•"/>
            </a:pPr>
            <a:endParaRPr lang="en-AU" sz="1400" dirty="0">
              <a:solidFill>
                <a:schemeClr val="bg1"/>
              </a:solidFill>
            </a:endParaRPr>
          </a:p>
          <a:p>
            <a:r>
              <a:rPr lang="en-AU" sz="1400" b="1" dirty="0">
                <a:solidFill>
                  <a:schemeClr val="bg1"/>
                </a:solidFill>
              </a:rPr>
              <a:t>Legislative Restrictions</a:t>
            </a:r>
            <a:r>
              <a:rPr lang="en-AU" sz="1400" dirty="0">
                <a:solidFill>
                  <a:schemeClr val="bg1"/>
                </a:solidFill>
              </a:rPr>
              <a:t>:</a:t>
            </a:r>
          </a:p>
          <a:p>
            <a:pPr>
              <a:buFont typeface="Arial" panose="020B0604020202020204" pitchFamily="34" charset="0"/>
              <a:buChar char="•"/>
            </a:pPr>
            <a:r>
              <a:rPr lang="en-AU" sz="1400" dirty="0">
                <a:solidFill>
                  <a:schemeClr val="bg1"/>
                </a:solidFill>
              </a:rPr>
              <a:t>Florida’s SB254 and similar laws in Texas and other states ban or restrict gender-affirming care for both youth and adults, cutting off essential healthcare.</a:t>
            </a:r>
          </a:p>
          <a:p>
            <a:pPr>
              <a:buFont typeface="Arial" panose="020B0604020202020204" pitchFamily="34" charset="0"/>
              <a:buChar char="•"/>
            </a:pPr>
            <a:r>
              <a:rPr lang="en-AU" sz="1400" dirty="0">
                <a:solidFill>
                  <a:schemeClr val="bg1"/>
                </a:solidFill>
              </a:rPr>
              <a:t>Some states block legal changes for transgender individuals, increasing barriers in employment and everyday life.</a:t>
            </a:r>
          </a:p>
          <a:p>
            <a:endParaRPr lang="en-AU" sz="1400" b="1" dirty="0">
              <a:solidFill>
                <a:schemeClr val="bg1"/>
              </a:solidFill>
            </a:endParaRPr>
          </a:p>
          <a:p>
            <a:r>
              <a:rPr lang="en-AU" sz="1400" b="1" dirty="0">
                <a:solidFill>
                  <a:schemeClr val="bg1"/>
                </a:solidFill>
              </a:rPr>
              <a:t>Political Rhetoric and Backlash</a:t>
            </a:r>
            <a:r>
              <a:rPr lang="en-AU" sz="1400" dirty="0">
                <a:solidFill>
                  <a:schemeClr val="bg1"/>
                </a:solidFill>
              </a:rPr>
              <a:t>:</a:t>
            </a:r>
          </a:p>
          <a:p>
            <a:pPr>
              <a:buFont typeface="Arial" panose="020B0604020202020204" pitchFamily="34" charset="0"/>
              <a:buChar char="•"/>
            </a:pPr>
            <a:r>
              <a:rPr lang="en-AU" sz="1400" dirty="0">
                <a:solidFill>
                  <a:schemeClr val="bg1"/>
                </a:solidFill>
              </a:rPr>
              <a:t>Anti-trans candidates continue to use transgender rights as a political battleground, targeting healthcare and athletes.</a:t>
            </a:r>
          </a:p>
          <a:p>
            <a:pPr>
              <a:buFont typeface="Arial" panose="020B0604020202020204" pitchFamily="34" charset="0"/>
              <a:buChar char="•"/>
            </a:pPr>
            <a:r>
              <a:rPr lang="en-AU" sz="1400" dirty="0">
                <a:solidFill>
                  <a:schemeClr val="bg1"/>
                </a:solidFill>
              </a:rPr>
              <a:t>However, recent elections in Florida show that voter support for anti-trans rhetoric is diminishing.</a:t>
            </a:r>
          </a:p>
          <a:p>
            <a:pPr>
              <a:buFont typeface="Arial" panose="020B0604020202020204" pitchFamily="34" charset="0"/>
              <a:buChar char="•"/>
            </a:pPr>
            <a:endParaRPr lang="en-AU" sz="1400" dirty="0">
              <a:solidFill>
                <a:schemeClr val="bg1"/>
              </a:solidFill>
            </a:endParaRPr>
          </a:p>
          <a:p>
            <a:r>
              <a:rPr lang="en-AU" sz="1400" b="1" dirty="0">
                <a:solidFill>
                  <a:schemeClr val="bg1"/>
                </a:solidFill>
              </a:rPr>
              <a:t>International Influence</a:t>
            </a:r>
            <a:r>
              <a:rPr lang="en-AU" sz="1400" dirty="0">
                <a:solidFill>
                  <a:schemeClr val="bg1"/>
                </a:solidFill>
              </a:rPr>
              <a:t>:</a:t>
            </a:r>
          </a:p>
          <a:p>
            <a:pPr>
              <a:buFont typeface="Arial" panose="020B0604020202020204" pitchFamily="34" charset="0"/>
              <a:buChar char="•"/>
            </a:pPr>
            <a:r>
              <a:rPr lang="en-AU" sz="1400" dirty="0">
                <a:solidFill>
                  <a:schemeClr val="bg1"/>
                </a:solidFill>
              </a:rPr>
              <a:t>Global efforts, such as the UK’s Cass Review, have contributed to political resistance to transgender rights in other regions, including Australia.</a:t>
            </a:r>
          </a:p>
        </p:txBody>
      </p:sp>
      <p:sp>
        <p:nvSpPr>
          <p:cNvPr id="2" name="TextBox 1">
            <a:extLst>
              <a:ext uri="{FF2B5EF4-FFF2-40B4-BE49-F238E27FC236}">
                <a16:creationId xmlns:a16="http://schemas.microsoft.com/office/drawing/2014/main" id="{DC341088-847E-527A-9603-21F1DFEBC75C}"/>
              </a:ext>
            </a:extLst>
          </p:cNvPr>
          <p:cNvSpPr txBox="1"/>
          <p:nvPr/>
        </p:nvSpPr>
        <p:spPr>
          <a:xfrm>
            <a:off x="2546350" y="249310"/>
            <a:ext cx="7099300"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Legislative and Political Attacks on TGDNB Rights</a:t>
            </a:r>
          </a:p>
        </p:txBody>
      </p:sp>
    </p:spTree>
    <p:extLst>
      <p:ext uri="{BB962C8B-B14F-4D97-AF65-F5344CB8AC3E}">
        <p14:creationId xmlns:p14="http://schemas.microsoft.com/office/powerpoint/2010/main" val="243436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41088-847E-527A-9603-21F1DFEBC75C}"/>
              </a:ext>
            </a:extLst>
          </p:cNvPr>
          <p:cNvSpPr txBox="1"/>
          <p:nvPr/>
        </p:nvSpPr>
        <p:spPr>
          <a:xfrm>
            <a:off x="1636939" y="234795"/>
            <a:ext cx="8918121" cy="400110"/>
          </a:xfrm>
          <a:prstGeom prst="rect">
            <a:avLst/>
          </a:prstGeom>
          <a:noFill/>
        </p:spPr>
        <p:txBody>
          <a:bodyPr wrap="square" rtlCol="0">
            <a:spAutoFit/>
          </a:bodyPr>
          <a:lstStyle/>
          <a:p>
            <a:pPr algn="l"/>
            <a:r>
              <a:rPr lang="en-AU" sz="2000" b="1" i="0" dirty="0">
                <a:solidFill>
                  <a:schemeClr val="bg1"/>
                </a:solidFill>
                <a:effectLst/>
                <a:latin typeface="var(--font_family_headings, var(--font_family_headings_preset, var(--font-family-title)))"/>
              </a:rPr>
              <a:t>Trump Falsely Claims Schools Are Giving Surgeries To Kids To Change Their Gender</a:t>
            </a:r>
          </a:p>
        </p:txBody>
      </p:sp>
      <p:pic>
        <p:nvPicPr>
          <p:cNvPr id="4" name="Trump Falsely Claims">
            <a:hlinkClick r:id="" action="ppaction://media"/>
            <a:extLst>
              <a:ext uri="{FF2B5EF4-FFF2-40B4-BE49-F238E27FC236}">
                <a16:creationId xmlns:a16="http://schemas.microsoft.com/office/drawing/2014/main" id="{34CE4BA1-FF46-BB1C-340D-87675898052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94795" y="1143000"/>
            <a:ext cx="8128000" cy="4572000"/>
          </a:xfrm>
          <a:prstGeom prst="rect">
            <a:avLst/>
          </a:prstGeom>
        </p:spPr>
      </p:pic>
    </p:spTree>
    <p:extLst>
      <p:ext uri="{BB962C8B-B14F-4D97-AF65-F5344CB8AC3E}">
        <p14:creationId xmlns:p14="http://schemas.microsoft.com/office/powerpoint/2010/main" val="105503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1097280" y="2560320"/>
            <a:ext cx="4645152" cy="3566160"/>
          </a:xfrm>
          <a:noFill/>
        </p:spPr>
        <p:txBody>
          <a:bodyPr lIns="0" tIns="0" rIns="0" bIns="0" anchor="t" anchorCtr="0">
            <a:noAutofit/>
          </a:bodyPr>
          <a:lstStyle/>
          <a:p>
            <a:r>
              <a:rPr lang="en-US" dirty="0"/>
              <a:t>Impact of Global Climate on TGDNB People in Australia</a:t>
            </a:r>
            <a:br>
              <a:rPr lang="en-US" dirty="0"/>
            </a:br>
            <a:endParaRPr lang="en-US"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096000" y="2560320"/>
            <a:ext cx="5257800" cy="3565525"/>
          </a:xfrm>
          <a:noFill/>
        </p:spPr>
        <p:txBody>
          <a:bodyPr anchor="t" anchorCtr="0">
            <a:normAutofit lnSpcReduction="10000"/>
          </a:bodyPr>
          <a:lstStyle/>
          <a:p>
            <a:pPr>
              <a:buFont typeface="Arial" panose="020B0604020202020204" pitchFamily="34" charset="0"/>
              <a:buChar char="•"/>
            </a:pPr>
            <a:r>
              <a:rPr lang="en-AU" sz="2400" dirty="0"/>
              <a:t>International efforts to roll back transgender rights have had a direct impact on the Australian TGDNB community. Media narratives around transgender athletes and social policy can fuel local resistance to inclusive practices.</a:t>
            </a:r>
          </a:p>
          <a:p>
            <a:pPr>
              <a:buFont typeface="Arial" panose="020B0604020202020204" pitchFamily="34" charset="0"/>
              <a:buChar char="•"/>
            </a:pPr>
            <a:r>
              <a:rPr lang="en-AU" sz="2400" dirty="0"/>
              <a:t>It is critical that Australia stays the course in supporting TGDNB rights despite these global pressures​.</a:t>
            </a:r>
          </a:p>
        </p:txBody>
      </p:sp>
    </p:spTree>
    <p:extLst>
      <p:ext uri="{BB962C8B-B14F-4D97-AF65-F5344CB8AC3E}">
        <p14:creationId xmlns:p14="http://schemas.microsoft.com/office/powerpoint/2010/main" val="366667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a Thomas Trophy Photo Should End the Transgender-Athlete Debate |  National Review">
            <a:extLst>
              <a:ext uri="{FF2B5EF4-FFF2-40B4-BE49-F238E27FC236}">
                <a16:creationId xmlns:a16="http://schemas.microsoft.com/office/drawing/2014/main" id="{9945CF7C-0C47-52DF-AF74-871D99C235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53712" y="2057485"/>
            <a:ext cx="6884575" cy="40163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24D9F4-D1B3-4B11-A1FB-7E52B84E20C0}"/>
              </a:ext>
            </a:extLst>
          </p:cNvPr>
          <p:cNvSpPr txBox="1"/>
          <p:nvPr/>
        </p:nvSpPr>
        <p:spPr>
          <a:xfrm>
            <a:off x="856617" y="784125"/>
            <a:ext cx="4020072"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Lia Thomas</a:t>
            </a:r>
          </a:p>
        </p:txBody>
      </p:sp>
      <p:sp>
        <p:nvSpPr>
          <p:cNvPr id="3" name="TextBox 2">
            <a:extLst>
              <a:ext uri="{FF2B5EF4-FFF2-40B4-BE49-F238E27FC236}">
                <a16:creationId xmlns:a16="http://schemas.microsoft.com/office/drawing/2014/main" id="{91BC169F-C1E0-C45D-6E7C-2081F02E3677}"/>
              </a:ext>
            </a:extLst>
          </p:cNvPr>
          <p:cNvSpPr txBox="1"/>
          <p:nvPr/>
        </p:nvSpPr>
        <p:spPr>
          <a:xfrm>
            <a:off x="856617" y="1345625"/>
            <a:ext cx="10358843" cy="954107"/>
          </a:xfrm>
          <a:prstGeom prst="rect">
            <a:avLst/>
          </a:prstGeom>
          <a:noFill/>
        </p:spPr>
        <p:txBody>
          <a:bodyPr wrap="square" rtlCol="0">
            <a:spAutoFit/>
          </a:bodyPr>
          <a:lstStyle>
            <a:defPPr>
              <a:defRPr lang="ko-KR"/>
            </a:defPPr>
            <a:lvl1pPr>
              <a:defRPr sz="11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Poppins Light"/>
                <a:ea typeface="Arial Unicode MS"/>
                <a:cs typeface="+mn-cs"/>
              </a:rPr>
              <a:t>Media &amp; Lia Thomas ‘dominating’ US swimming don’t report that her 500-free winning time of 4:33.24 is slower than the pool record 4:30.81 by Leah Smith, defending champ Brooke Forde 4:31.34 &amp; NCAA record 4:24.06.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Poppins Light"/>
              <a:ea typeface="Arial Unicode MS"/>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Poppins Light"/>
              <a:ea typeface="Arial Unicode MS"/>
              <a:cs typeface="+mn-cs"/>
            </a:endParaRPr>
          </a:p>
        </p:txBody>
      </p:sp>
      <p:sp>
        <p:nvSpPr>
          <p:cNvPr id="2" name="TextBox 1">
            <a:extLst>
              <a:ext uri="{FF2B5EF4-FFF2-40B4-BE49-F238E27FC236}">
                <a16:creationId xmlns:a16="http://schemas.microsoft.com/office/drawing/2014/main" id="{DC341088-847E-527A-9603-21F1DFEBC75C}"/>
              </a:ext>
            </a:extLst>
          </p:cNvPr>
          <p:cNvSpPr txBox="1"/>
          <p:nvPr/>
        </p:nvSpPr>
        <p:spPr>
          <a:xfrm>
            <a:off x="4344016" y="274710"/>
            <a:ext cx="4020072"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Transgender and Sport</a:t>
            </a:r>
          </a:p>
        </p:txBody>
      </p:sp>
    </p:spTree>
    <p:extLst>
      <p:ext uri="{BB962C8B-B14F-4D97-AF65-F5344CB8AC3E}">
        <p14:creationId xmlns:p14="http://schemas.microsoft.com/office/powerpoint/2010/main" val="135908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5029200" cy="3474720"/>
          </a:xfrm>
          <a:noFill/>
        </p:spPr>
        <p:txBody>
          <a:bodyPr lIns="0" tIns="0" rIns="0" bIns="0">
            <a:noAutofit/>
          </a:bodyPr>
          <a:lstStyle/>
          <a:p>
            <a:r>
              <a:rPr lang="en-AU" sz="4400" b="1" dirty="0"/>
              <a:t>Challenges for TGDNB Individuals in the Workplace</a:t>
            </a:r>
            <a:endParaRPr lang="en-US" sz="4400" dirty="0"/>
          </a:p>
        </p:txBody>
      </p:sp>
      <p:sp>
        <p:nvSpPr>
          <p:cNvPr id="4" name="Content Placeholder 2">
            <a:extLst>
              <a:ext uri="{FF2B5EF4-FFF2-40B4-BE49-F238E27FC236}">
                <a16:creationId xmlns:a16="http://schemas.microsoft.com/office/drawing/2014/main" id="{D0298767-729B-A799-9538-3275041939F3}"/>
              </a:ext>
            </a:extLst>
          </p:cNvPr>
          <p:cNvSpPr txBox="1">
            <a:spLocks/>
          </p:cNvSpPr>
          <p:nvPr/>
        </p:nvSpPr>
        <p:spPr>
          <a:xfrm>
            <a:off x="6096000" y="2394857"/>
            <a:ext cx="5257800" cy="3942443"/>
          </a:xfrm>
          <a:prstGeom prst="rect">
            <a:avLst/>
          </a:prstGeom>
          <a:noFill/>
        </p:spPr>
        <p:txBody>
          <a:bodyPr anchor="t" anchorCtr="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AU" dirty="0">
                <a:solidFill>
                  <a:schemeClr val="bg1"/>
                </a:solidFill>
              </a:rPr>
              <a:t>Media bias continues to negatively impact how transgender, gender-diverse, and non-binary individuals are perceived in society, which then translates into workplace discrimination​.</a:t>
            </a:r>
          </a:p>
          <a:p>
            <a:pPr>
              <a:buFont typeface="Arial" panose="020B0604020202020204" pitchFamily="34" charset="0"/>
              <a:buChar char="•"/>
            </a:pPr>
            <a:endParaRPr lang="en-AU" dirty="0">
              <a:solidFill>
                <a:schemeClr val="bg1"/>
              </a:solidFill>
            </a:endParaRPr>
          </a:p>
          <a:p>
            <a:pPr>
              <a:buFont typeface="Arial" panose="020B0604020202020204" pitchFamily="34" charset="0"/>
              <a:buChar char="•"/>
            </a:pPr>
            <a:r>
              <a:rPr lang="en-AU" dirty="0">
                <a:solidFill>
                  <a:schemeClr val="bg1"/>
                </a:solidFill>
              </a:rPr>
              <a:t>TGDNB individuals often face barriers in professional advancement and lack access to supportive resources and environments that value their contributions. DEIB initiatives are key to addressing these gaps​.</a:t>
            </a:r>
          </a:p>
        </p:txBody>
      </p:sp>
    </p:spTree>
    <p:extLst>
      <p:ext uri="{BB962C8B-B14F-4D97-AF65-F5344CB8AC3E}">
        <p14:creationId xmlns:p14="http://schemas.microsoft.com/office/powerpoint/2010/main" val="297590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24D9F4-D1B3-4B11-A1FB-7E52B84E20C0}"/>
              </a:ext>
            </a:extLst>
          </p:cNvPr>
          <p:cNvSpPr txBox="1"/>
          <p:nvPr/>
        </p:nvSpPr>
        <p:spPr>
          <a:xfrm>
            <a:off x="856617" y="784125"/>
            <a:ext cx="4020072"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Dylan Mulvaney</a:t>
            </a:r>
          </a:p>
        </p:txBody>
      </p:sp>
      <p:sp>
        <p:nvSpPr>
          <p:cNvPr id="3" name="TextBox 2">
            <a:extLst>
              <a:ext uri="{FF2B5EF4-FFF2-40B4-BE49-F238E27FC236}">
                <a16:creationId xmlns:a16="http://schemas.microsoft.com/office/drawing/2014/main" id="{91BC169F-C1E0-C45D-6E7C-2081F02E3677}"/>
              </a:ext>
            </a:extLst>
          </p:cNvPr>
          <p:cNvSpPr txBox="1"/>
          <p:nvPr/>
        </p:nvSpPr>
        <p:spPr>
          <a:xfrm>
            <a:off x="916577" y="1345625"/>
            <a:ext cx="10358843" cy="584775"/>
          </a:xfrm>
          <a:prstGeom prst="rect">
            <a:avLst/>
          </a:prstGeom>
          <a:noFill/>
        </p:spPr>
        <p:txBody>
          <a:bodyPr wrap="square" rtlCol="0">
            <a:spAutoFit/>
          </a:bodyPr>
          <a:lstStyle>
            <a:defPPr>
              <a:defRPr lang="ko-KR"/>
            </a:defPPr>
            <a:lvl1pPr>
              <a:defRPr sz="11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dirty="0">
                <a:solidFill>
                  <a:schemeClr val="bg1"/>
                </a:solidFill>
              </a:rPr>
              <a:t>Dylan Mulvaney's partnership with Bud Light sparked significant public backlash, fuelled by media sensationalism, leading many companies to retreat on their commitments to diversity and inclusion.</a:t>
            </a:r>
            <a:endParaRPr kumimoji="0" lang="en-AU" sz="1400" b="0" i="0" u="none" strike="noStrike" kern="1200" cap="none" spc="0" normalizeH="0" baseline="0" noProof="0" dirty="0">
              <a:ln>
                <a:noFill/>
              </a:ln>
              <a:solidFill>
                <a:schemeClr val="bg1"/>
              </a:solidFill>
              <a:effectLst/>
              <a:uLnTx/>
              <a:uFillTx/>
              <a:latin typeface="Poppins Light"/>
              <a:ea typeface="Arial Unicode MS"/>
              <a:cs typeface="+mn-cs"/>
            </a:endParaRPr>
          </a:p>
        </p:txBody>
      </p:sp>
      <p:sp>
        <p:nvSpPr>
          <p:cNvPr id="2" name="TextBox 1">
            <a:extLst>
              <a:ext uri="{FF2B5EF4-FFF2-40B4-BE49-F238E27FC236}">
                <a16:creationId xmlns:a16="http://schemas.microsoft.com/office/drawing/2014/main" id="{DC341088-847E-527A-9603-21F1DFEBC75C}"/>
              </a:ext>
            </a:extLst>
          </p:cNvPr>
          <p:cNvSpPr txBox="1"/>
          <p:nvPr/>
        </p:nvSpPr>
        <p:spPr>
          <a:xfrm>
            <a:off x="2866653" y="222625"/>
            <a:ext cx="6676572" cy="40011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Poppins Light"/>
                <a:ea typeface="Arial Unicode MS"/>
                <a:cs typeface="+mn-cs"/>
              </a:rPr>
              <a:t>Media bias and negative public perceptions</a:t>
            </a:r>
          </a:p>
        </p:txBody>
      </p:sp>
      <p:pic>
        <p:nvPicPr>
          <p:cNvPr id="2050" name="Picture 2" descr="Dylan Mulvaney's Bud Light Ad Has the Right Riled Up | Them">
            <a:extLst>
              <a:ext uri="{FF2B5EF4-FFF2-40B4-BE49-F238E27FC236}">
                <a16:creationId xmlns:a16="http://schemas.microsoft.com/office/drawing/2014/main" id="{586018AC-66FD-8215-7F9E-23D28AF813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9850" y="2196957"/>
            <a:ext cx="6892299" cy="387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46521"/>
      </p:ext>
    </p:extLst>
  </p:cSld>
  <p:clrMapOvr>
    <a:masterClrMapping/>
  </p:clrMapOvr>
</p:sld>
</file>

<file path=ppt/theme/theme1.xml><?xml version="1.0" encoding="utf-8"?>
<a:theme xmlns:a="http://schemas.openxmlformats.org/drawingml/2006/main" name="Custom">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V1_win32_EF_v3" id="{C1B0A8D0-9AA0-40AF-A770-3ACC1E8A96D3}" vid="{CB18F5D6-447A-4043-9583-16EEB5BF63B5}"/>
    </a:ext>
  </a:extLst>
</a:theme>
</file>

<file path=ppt/theme/theme2.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cap="flat">
          <a:noFill/>
          <a:prstDash val="solid"/>
          <a:miter/>
        </a:ln>
      </a:spPr>
      <a:bodyPr rtlCol="0" anchor="ctr"/>
      <a:lstStyle>
        <a:defPPr algn="ctr">
          <a:defRPr sz="2800" dirty="0" err="1" smtClean="0">
            <a:solidFill>
              <a:srgbClr val="2D2D2D"/>
            </a:solidFill>
            <a:latin typeface="+mj-lt"/>
          </a:defRPr>
        </a:defPPr>
      </a:lst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40172974-42F8-4DE5-A936-8FC698C36730}">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DB28BE-4CC0-4691-9CA5-2BA850A67938}">
  <ds:schemaRefs>
    <ds:schemaRef ds:uri="http://schemas.microsoft.com/sharepoint/v3/contenttype/forms"/>
  </ds:schemaRefs>
</ds:datastoreItem>
</file>

<file path=customXml/itemProps3.xml><?xml version="1.0" encoding="utf-8"?>
<ds:datastoreItem xmlns:ds="http://schemas.openxmlformats.org/officeDocument/2006/customXml" ds:itemID="{5C03C5E8-6E73-4A29-90A5-6BDD54A3FA10}">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906fd932-e23a-4c56-b72d-cd1ac85ce494}" enabled="1" method="Privileged" siteId="{5094c7a7-0748-466e-941e-72882c3097ba}" contentBits="0" removed="0"/>
</clbl:labelList>
</file>

<file path=docProps/app.xml><?xml version="1.0" encoding="utf-8"?>
<Properties xmlns="http://schemas.openxmlformats.org/officeDocument/2006/extended-properties" xmlns:vt="http://schemas.openxmlformats.org/officeDocument/2006/docPropsVTypes">
  <Template/>
  <TotalTime>3297</TotalTime>
  <Words>3856</Words>
  <Application>Microsoft Macintosh PowerPoint</Application>
  <PresentationFormat>Widescreen</PresentationFormat>
  <Paragraphs>280</Paragraphs>
  <Slides>19</Slides>
  <Notes>16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 Unicode MS</vt:lpstr>
      <vt:lpstr>Arial</vt:lpstr>
      <vt:lpstr>Britannic Bold</vt:lpstr>
      <vt:lpstr>Browallia New</vt:lpstr>
      <vt:lpstr>Calibri</vt:lpstr>
      <vt:lpstr>Gill Sans Nova</vt:lpstr>
      <vt:lpstr>Poppins Black</vt:lpstr>
      <vt:lpstr>Poppins Light</vt:lpstr>
      <vt:lpstr>var(--font_family_headings, var(--font_family_headings_preset, var(--font-family-title)))</vt:lpstr>
      <vt:lpstr>Custom</vt:lpstr>
      <vt:lpstr>PPTMON theme</vt:lpstr>
      <vt:lpstr>Transgender &amp; Gender Diversity and Non-Binary: Moving Forward, Not Backward</vt:lpstr>
      <vt:lpstr>Introduction to TGDNB Rights &amp; Inclusion Talking Points: </vt:lpstr>
      <vt:lpstr>Global Climate on TGDNB Rights</vt:lpstr>
      <vt:lpstr>PowerPoint Presentation</vt:lpstr>
      <vt:lpstr>PowerPoint Presentation</vt:lpstr>
      <vt:lpstr>Impact of Global Climate on TGDNB People in Australia </vt:lpstr>
      <vt:lpstr>PowerPoint Presentation</vt:lpstr>
      <vt:lpstr>Challenges for TGDNB Individuals in the Workplace</vt:lpstr>
      <vt:lpstr>PowerPoint Presentation</vt:lpstr>
      <vt:lpstr>The Business Case for DEIB  (Specific to TGDNB)</vt:lpstr>
      <vt:lpstr>Why DEIB is Critical for TGDNB People in 2024</vt:lpstr>
      <vt:lpstr>Key Challenges to TGDNB Inclusion in 2024</vt:lpstr>
      <vt:lpstr>PowerPoint Presentation</vt:lpstr>
      <vt:lpstr>Moving Forward – Actions for Progress</vt:lpstr>
      <vt:lpstr>PowerPoint Presentation</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dc:creator/>
  <cp:lastModifiedBy>adrian sparkles</cp:lastModifiedBy>
  <cp:revision>9</cp:revision>
  <dcterms:created xsi:type="dcterms:W3CDTF">2024-09-05T07:52:58Z</dcterms:created>
  <dcterms:modified xsi:type="dcterms:W3CDTF">2024-09-09T07:36:19Z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